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72" r:id="rId2"/>
    <p:sldId id="275" r:id="rId3"/>
    <p:sldId id="267" r:id="rId4"/>
    <p:sldId id="273" r:id="rId5"/>
    <p:sldId id="277" r:id="rId6"/>
    <p:sldId id="260" r:id="rId7"/>
    <p:sldId id="294" r:id="rId8"/>
    <p:sldId id="285" r:id="rId9"/>
    <p:sldId id="279" r:id="rId10"/>
    <p:sldId id="281" r:id="rId11"/>
    <p:sldId id="288" r:id="rId12"/>
    <p:sldId id="291" r:id="rId13"/>
    <p:sldId id="287" r:id="rId14"/>
    <p:sldId id="282" r:id="rId15"/>
    <p:sldId id="278" r:id="rId16"/>
    <p:sldId id="292" r:id="rId17"/>
    <p:sldId id="283" r:id="rId18"/>
    <p:sldId id="284" r:id="rId19"/>
    <p:sldId id="293" r:id="rId20"/>
    <p:sldId id="296" r:id="rId21"/>
    <p:sldId id="295" r:id="rId22"/>
  </p:sldIdLst>
  <p:sldSz cx="18288000" cy="10287000"/>
  <p:notesSz cx="6858000" cy="9144000"/>
  <p:embeddedFontLst>
    <p:embeddedFont>
      <p:font typeface="Bahnschrift" panose="020B0502040204020203" pitchFamily="34" charset="0"/>
      <p:regular r:id="rId24"/>
      <p:bold r:id="rId25"/>
    </p:embeddedFont>
    <p:embeddedFont>
      <p:font typeface="Code Pro" panose="020B0604020202020204" charset="0"/>
      <p:regular r:id="rId26"/>
    </p:embeddedFont>
    <p:embeddedFont>
      <p:font typeface="Code Pro Bold" panose="020B0604020202020204" charset="0"/>
      <p:regular r:id="rId27"/>
    </p:embeddedFont>
    <p:embeddedFont>
      <p:font typeface="Intro" panose="02000000000000000000" charset="0"/>
      <p:regular r:id="rId28"/>
    </p:embeddedFont>
    <p:embeddedFont>
      <p:font typeface="Open Sans Extra Bold" panose="020B0604020202020204" charset="0"/>
      <p:regular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BDB"/>
    <a:srgbClr val="FFE6E6"/>
    <a:srgbClr val="E46C0A"/>
    <a:srgbClr val="00B050"/>
    <a:srgbClr val="154891"/>
    <a:srgbClr val="EDF1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75" d="100"/>
          <a:sy n="75" d="100"/>
        </p:scale>
        <p:origin x="-1410" y="-21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5813CA-F66D-47BF-82BB-C3A3E41989FF}" type="datetimeFigureOut">
              <a:rPr lang="pt-BR" smtClean="0"/>
              <a:t>15/06/2025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04BE9-FF06-48FC-837D-11CC10145DC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6130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04BE9-FF06-48FC-837D-11CC10145DC2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234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04BE9-FF06-48FC-837D-11CC10145DC2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7567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70DA2C-9002-A41D-98E6-8B0BA8C8E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6C3EA92-E26B-EC75-124D-B831E4B68D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A4FD13D-D79F-94CC-F0B5-5134C4A519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CB00853-A8F1-4058-C08C-1311035FDA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04BE9-FF06-48FC-837D-11CC10145DC2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5586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52F6A5-1435-DFCC-CADF-6C3274634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7F8FB3B-4BDB-F01C-35C5-0357616E17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A54F527-E718-76AC-4C97-CB77E72462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A863384-22F7-6C76-0315-41A71081DD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04BE9-FF06-48FC-837D-11CC10145DC2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6886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04BE9-FF06-48FC-837D-11CC10145DC2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0293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68015-C56A-3B05-382F-2BD36036F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12535A4-0176-EE5D-F087-D0B7C978BF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0169468-9E00-2E77-7C29-ECE44775DB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111602B-92B3-06D4-4204-BE21709391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04BE9-FF06-48FC-837D-11CC10145DC2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1064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4007C-AB97-02CB-D7EE-3351B714F6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E8B3D8A-1130-3014-0B07-8218F6B04A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D2ED7AF4-8439-8647-47B8-5C537D604C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534271-BC75-54A0-A90C-4ABE12BF1C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04BE9-FF06-48FC-837D-11CC10145DC2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268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04BE9-FF06-48FC-837D-11CC10145DC2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0021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77A60-65EE-3B38-1E77-BE2C65F15A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CBA925C6-4305-9846-F86C-F49CED22E3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762E7BE-D06C-5649-3F8A-82E38134D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59961FA-547F-30C8-D3E5-572A250824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804BE9-FF06-48FC-837D-11CC10145DC2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78475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7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11" Type="http://schemas.openxmlformats.org/officeDocument/2006/relationships/image" Target="../media/image28.jpeg"/><Relationship Id="rId5" Type="http://schemas.openxmlformats.org/officeDocument/2006/relationships/image" Target="../media/image1.png"/><Relationship Id="rId10" Type="http://schemas.openxmlformats.org/officeDocument/2006/relationships/image" Target="../media/image27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6.jpeg"/><Relationship Id="rId1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9.jpeg"/><Relationship Id="rId12" Type="http://schemas.openxmlformats.org/officeDocument/2006/relationships/image" Target="../media/image44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.png"/><Relationship Id="rId10" Type="http://schemas.openxmlformats.org/officeDocument/2006/relationships/image" Target="../media/image42.jpe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41.jpeg"/><Relationship Id="rId1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1.jpeg"/><Relationship Id="rId7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723706-4827-FF35-6BAD-8D8DD00A4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D01768B1-8B08-E04D-AC93-D74C7014F70F}"/>
              </a:ext>
            </a:extLst>
          </p:cNvPr>
          <p:cNvSpPr txBox="1"/>
          <p:nvPr/>
        </p:nvSpPr>
        <p:spPr>
          <a:xfrm>
            <a:off x="4038600" y="4399295"/>
            <a:ext cx="12198852" cy="29722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9657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Compartilhando</a:t>
            </a:r>
            <a:r>
              <a:rPr lang="en-US" sz="9657" dirty="0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9657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experiências</a:t>
            </a:r>
            <a:endParaRPr lang="en-US" sz="9657" dirty="0">
              <a:solidFill>
                <a:schemeClr val="accent6">
                  <a:lumMod val="75000"/>
                </a:schemeClr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10EE984D-F074-407E-3BB1-11C05049B081}"/>
              </a:ext>
            </a:extLst>
          </p:cNvPr>
          <p:cNvSpPr txBox="1"/>
          <p:nvPr/>
        </p:nvSpPr>
        <p:spPr>
          <a:xfrm>
            <a:off x="7734292" y="8420100"/>
            <a:ext cx="5372107" cy="346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32"/>
              </a:lnSpc>
            </a:pPr>
            <a:r>
              <a:rPr lang="en-US" sz="2484" b="1" dirty="0">
                <a:solidFill>
                  <a:schemeClr val="tx2"/>
                </a:solidFill>
                <a:latin typeface="Code Pro"/>
                <a:ea typeface="Code Pro"/>
                <a:cs typeface="Code Pro"/>
                <a:sym typeface="Code Pro"/>
              </a:rPr>
              <a:t>Jorge Alberto Almeida da Silva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FE1CCCD7-4D2A-1C1F-C4A3-2DF2EF37E731}"/>
              </a:ext>
            </a:extLst>
          </p:cNvPr>
          <p:cNvSpPr txBox="1"/>
          <p:nvPr/>
        </p:nvSpPr>
        <p:spPr>
          <a:xfrm>
            <a:off x="4047893" y="3492757"/>
            <a:ext cx="12198852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600" dirty="0">
                <a:solidFill>
                  <a:schemeClr val="tx2"/>
                </a:solidFill>
                <a:latin typeface="Intro"/>
                <a:ea typeface="Intro"/>
                <a:cs typeface="Intro"/>
                <a:sym typeface="Intro"/>
              </a:rPr>
              <a:t>NINGUÉM MELHOR QUE NÓS FALANDO SOBRE NÓS.</a:t>
            </a:r>
          </a:p>
        </p:txBody>
      </p:sp>
      <p:sp>
        <p:nvSpPr>
          <p:cNvPr id="2" name="Triângulo isósceles 1">
            <a:extLst>
              <a:ext uri="{FF2B5EF4-FFF2-40B4-BE49-F238E27FC236}">
                <a16:creationId xmlns:a16="http://schemas.microsoft.com/office/drawing/2014/main" id="{94B93027-E5D8-3BA0-BDC9-1709B57BB100}"/>
              </a:ext>
            </a:extLst>
          </p:cNvPr>
          <p:cNvSpPr/>
          <p:nvPr/>
        </p:nvSpPr>
        <p:spPr>
          <a:xfrm>
            <a:off x="-1" y="3771900"/>
            <a:ext cx="3657601" cy="6563939"/>
          </a:xfrm>
          <a:prstGeom prst="triangle">
            <a:avLst>
              <a:gd name="adj" fmla="val 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Triângulo isósceles 18">
            <a:extLst>
              <a:ext uri="{FF2B5EF4-FFF2-40B4-BE49-F238E27FC236}">
                <a16:creationId xmlns:a16="http://schemas.microsoft.com/office/drawing/2014/main" id="{4DDF3AD3-CB12-B83F-CC5A-FB1B2C7C4AD1}"/>
              </a:ext>
            </a:extLst>
          </p:cNvPr>
          <p:cNvSpPr/>
          <p:nvPr/>
        </p:nvSpPr>
        <p:spPr>
          <a:xfrm rot="10800000">
            <a:off x="-11470" y="-1"/>
            <a:ext cx="3669070" cy="6563939"/>
          </a:xfrm>
          <a:prstGeom prst="triangle">
            <a:avLst>
              <a:gd name="adj" fmla="val 10000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TextBox 7">
            <a:extLst>
              <a:ext uri="{FF2B5EF4-FFF2-40B4-BE49-F238E27FC236}">
                <a16:creationId xmlns:a16="http://schemas.microsoft.com/office/drawing/2014/main" id="{BD5FAB98-E64A-1BCB-AAC5-646058CED9D7}"/>
              </a:ext>
            </a:extLst>
          </p:cNvPr>
          <p:cNvSpPr txBox="1"/>
          <p:nvPr/>
        </p:nvSpPr>
        <p:spPr>
          <a:xfrm>
            <a:off x="7734292" y="8886061"/>
            <a:ext cx="5372107" cy="346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32"/>
              </a:lnSpc>
            </a:pPr>
            <a:r>
              <a:rPr lang="en-US" sz="2484" dirty="0">
                <a:solidFill>
                  <a:schemeClr val="tx2"/>
                </a:solidFill>
                <a:latin typeface="Code Pro"/>
                <a:ea typeface="Code Pro"/>
                <a:cs typeface="Code Pro"/>
                <a:sym typeface="Code Pro"/>
              </a:rPr>
              <a:t>Gestor do PREV DB</a:t>
            </a:r>
          </a:p>
        </p:txBody>
      </p:sp>
      <p:grpSp>
        <p:nvGrpSpPr>
          <p:cNvPr id="3" name="Group 28">
            <a:extLst>
              <a:ext uri="{FF2B5EF4-FFF2-40B4-BE49-F238E27FC236}">
                <a16:creationId xmlns:a16="http://schemas.microsoft.com/office/drawing/2014/main" id="{B344B315-291A-E6E9-8553-45979AFEAFCA}"/>
              </a:ext>
            </a:extLst>
          </p:cNvPr>
          <p:cNvGrpSpPr/>
          <p:nvPr/>
        </p:nvGrpSpPr>
        <p:grpSpPr>
          <a:xfrm>
            <a:off x="228600" y="256135"/>
            <a:ext cx="2167597" cy="2167597"/>
            <a:chOff x="0" y="0"/>
            <a:chExt cx="2465945" cy="2465945"/>
          </a:xfrm>
        </p:grpSpPr>
        <p:grpSp>
          <p:nvGrpSpPr>
            <p:cNvPr id="4" name="Group 29">
              <a:extLst>
                <a:ext uri="{FF2B5EF4-FFF2-40B4-BE49-F238E27FC236}">
                  <a16:creationId xmlns:a16="http://schemas.microsoft.com/office/drawing/2014/main" id="{CDC2AC54-20A1-3F18-0A0E-7934641F7B42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3" name="Freeform 30">
                <a:extLst>
                  <a:ext uri="{FF2B5EF4-FFF2-40B4-BE49-F238E27FC236}">
                    <a16:creationId xmlns:a16="http://schemas.microsoft.com/office/drawing/2014/main" id="{6E7D7C92-F6AC-064B-20FE-A1EB8B34D583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4" name="TextBox 31">
                <a:extLst>
                  <a:ext uri="{FF2B5EF4-FFF2-40B4-BE49-F238E27FC236}">
                    <a16:creationId xmlns:a16="http://schemas.microsoft.com/office/drawing/2014/main" id="{6AAA785B-AEF5-49E8-8392-DF59BA02B7E0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5" name="TextBox 32">
              <a:extLst>
                <a:ext uri="{FF2B5EF4-FFF2-40B4-BE49-F238E27FC236}">
                  <a16:creationId xmlns:a16="http://schemas.microsoft.com/office/drawing/2014/main" id="{1871B9F5-615E-B7BD-B973-BBC8AC7F7205}"/>
                </a:ext>
              </a:extLst>
            </p:cNvPr>
            <p:cNvSpPr txBox="1"/>
            <p:nvPr/>
          </p:nvSpPr>
          <p:spPr>
            <a:xfrm>
              <a:off x="440157" y="1889134"/>
              <a:ext cx="1585630" cy="1167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80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33">
              <a:extLst>
                <a:ext uri="{FF2B5EF4-FFF2-40B4-BE49-F238E27FC236}">
                  <a16:creationId xmlns:a16="http://schemas.microsoft.com/office/drawing/2014/main" id="{9AF423A0-9828-70A9-18B1-11B34DD5927B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10" name="Freeform 34">
              <a:extLst>
                <a:ext uri="{FF2B5EF4-FFF2-40B4-BE49-F238E27FC236}">
                  <a16:creationId xmlns:a16="http://schemas.microsoft.com/office/drawing/2014/main" id="{E6355801-7031-DE19-EFB0-9134621F4B66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1" name="Freeform 35">
              <a:extLst>
                <a:ext uri="{FF2B5EF4-FFF2-40B4-BE49-F238E27FC236}">
                  <a16:creationId xmlns:a16="http://schemas.microsoft.com/office/drawing/2014/main" id="{B79FE88C-DDAB-6944-BA03-396CB742E26B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2" name="TextBox 36">
              <a:extLst>
                <a:ext uri="{FF2B5EF4-FFF2-40B4-BE49-F238E27FC236}">
                  <a16:creationId xmlns:a16="http://schemas.microsoft.com/office/drawing/2014/main" id="{C48BB792-D8C7-4FD5-EC81-F720CD51A385}"/>
                </a:ext>
              </a:extLst>
            </p:cNvPr>
            <p:cNvSpPr txBox="1"/>
            <p:nvPr/>
          </p:nvSpPr>
          <p:spPr>
            <a:xfrm>
              <a:off x="584230" y="922993"/>
              <a:ext cx="716092" cy="2771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600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B77B4BB3-3816-B36D-1A02-C6B29F347FC1}"/>
              </a:ext>
            </a:extLst>
          </p:cNvPr>
          <p:cNvGrpSpPr/>
          <p:nvPr/>
        </p:nvGrpSpPr>
        <p:grpSpPr>
          <a:xfrm>
            <a:off x="7234731" y="-1790700"/>
            <a:ext cx="6124572" cy="4787196"/>
            <a:chOff x="14284128" y="-1074742"/>
            <a:chExt cx="4526827" cy="3538338"/>
          </a:xfrm>
        </p:grpSpPr>
        <p:sp>
          <p:nvSpPr>
            <p:cNvPr id="16" name="Corda 15">
              <a:extLst>
                <a:ext uri="{FF2B5EF4-FFF2-40B4-BE49-F238E27FC236}">
                  <a16:creationId xmlns:a16="http://schemas.microsoft.com/office/drawing/2014/main" id="{AA938B24-64DC-1B91-EE6A-FB9660EFDD7B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17" name="Imagem 16">
              <a:extLst>
                <a:ext uri="{FF2B5EF4-FFF2-40B4-BE49-F238E27FC236}">
                  <a16:creationId xmlns:a16="http://schemas.microsoft.com/office/drawing/2014/main" id="{E281FA27-8F8E-39DA-A4D9-24C361E60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0092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04E6C1-81F4-8061-6093-23178B912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ECCD6DFC-5740-AC96-218B-EA68BD2A9F0D}"/>
              </a:ext>
            </a:extLst>
          </p:cNvPr>
          <p:cNvSpPr txBox="1"/>
          <p:nvPr/>
        </p:nvSpPr>
        <p:spPr>
          <a:xfrm>
            <a:off x="2286000" y="363530"/>
            <a:ext cx="1168715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4000" b="1" dirty="0">
                <a:solidFill>
                  <a:schemeClr val="tx2"/>
                </a:solidFill>
                <a:latin typeface="Intro" panose="02000000000000000000" charset="0"/>
              </a:rPr>
              <a:t>PREV DUAS BARRAS recebendo troféu do pró  gestão nível i</a:t>
            </a:r>
            <a:endParaRPr lang="en-US" sz="5766" u="none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AA5EF754-9E78-80B4-C8B5-37C97ECE5030}"/>
              </a:ext>
            </a:extLst>
          </p:cNvPr>
          <p:cNvSpPr/>
          <p:nvPr/>
        </p:nvSpPr>
        <p:spPr>
          <a:xfrm>
            <a:off x="10659729" y="2160464"/>
            <a:ext cx="716328" cy="544409"/>
          </a:xfrm>
          <a:custGeom>
            <a:avLst/>
            <a:gdLst/>
            <a:ahLst/>
            <a:cxnLst/>
            <a:rect l="l" t="t" r="r" b="b"/>
            <a:pathLst>
              <a:path w="716328" h="544409">
                <a:moveTo>
                  <a:pt x="0" y="0"/>
                </a:moveTo>
                <a:lnTo>
                  <a:pt x="716328" y="0"/>
                </a:lnTo>
                <a:lnTo>
                  <a:pt x="716328" y="544410"/>
                </a:lnTo>
                <a:lnTo>
                  <a:pt x="0" y="5444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9B5AA39E-A479-F7F9-446C-AAFF57717E7F}"/>
              </a:ext>
            </a:extLst>
          </p:cNvPr>
          <p:cNvSpPr/>
          <p:nvPr/>
        </p:nvSpPr>
        <p:spPr>
          <a:xfrm>
            <a:off x="-22417" y="493651"/>
            <a:ext cx="1910111" cy="92996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036" name="Agrupar 1035">
            <a:extLst>
              <a:ext uri="{FF2B5EF4-FFF2-40B4-BE49-F238E27FC236}">
                <a16:creationId xmlns:a16="http://schemas.microsoft.com/office/drawing/2014/main" id="{280B82E6-228C-5674-39B7-3BE29D3D9AAD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1037" name="Corda 1036">
              <a:extLst>
                <a:ext uri="{FF2B5EF4-FFF2-40B4-BE49-F238E27FC236}">
                  <a16:creationId xmlns:a16="http://schemas.microsoft.com/office/drawing/2014/main" id="{2ED7D1B2-4CB7-CA58-C209-57CF83BBFEE9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1038" name="Imagem 1037">
              <a:extLst>
                <a:ext uri="{FF2B5EF4-FFF2-40B4-BE49-F238E27FC236}">
                  <a16:creationId xmlns:a16="http://schemas.microsoft.com/office/drawing/2014/main" id="{5C485453-6043-F66E-B584-39D7A6FDE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grpSp>
        <p:nvGrpSpPr>
          <p:cNvPr id="1039" name="Group 28">
            <a:extLst>
              <a:ext uri="{FF2B5EF4-FFF2-40B4-BE49-F238E27FC236}">
                <a16:creationId xmlns:a16="http://schemas.microsoft.com/office/drawing/2014/main" id="{2DA0FC03-29CA-CA92-ED41-64EC5BE17E36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040" name="Group 29">
              <a:extLst>
                <a:ext uri="{FF2B5EF4-FFF2-40B4-BE49-F238E27FC236}">
                  <a16:creationId xmlns:a16="http://schemas.microsoft.com/office/drawing/2014/main" id="{1919C1C6-8BB0-4055-D23B-8C6A9D529FFB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046" name="Freeform 30">
                <a:extLst>
                  <a:ext uri="{FF2B5EF4-FFF2-40B4-BE49-F238E27FC236}">
                    <a16:creationId xmlns:a16="http://schemas.microsoft.com/office/drawing/2014/main" id="{7B3E2DDB-5D97-E972-0518-527F0CEB5DE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047" name="TextBox 31">
                <a:extLst>
                  <a:ext uri="{FF2B5EF4-FFF2-40B4-BE49-F238E27FC236}">
                    <a16:creationId xmlns:a16="http://schemas.microsoft.com/office/drawing/2014/main" id="{2E861C17-D4BB-7204-8214-FC21B64C540E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041" name="TextBox 32">
              <a:extLst>
                <a:ext uri="{FF2B5EF4-FFF2-40B4-BE49-F238E27FC236}">
                  <a16:creationId xmlns:a16="http://schemas.microsoft.com/office/drawing/2014/main" id="{7F8D9CBC-07FD-4C58-CA0F-A2DD83DB7C24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042" name="Freeform 33">
              <a:extLst>
                <a:ext uri="{FF2B5EF4-FFF2-40B4-BE49-F238E27FC236}">
                  <a16:creationId xmlns:a16="http://schemas.microsoft.com/office/drawing/2014/main" id="{E3AAE927-4168-07E4-BF50-9F21725FB7D8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1630" t="-280043" r="-81277" b="-208395"/>
              </a:stretch>
            </a:blipFill>
          </p:spPr>
        </p:sp>
        <p:sp>
          <p:nvSpPr>
            <p:cNvPr id="1043" name="Freeform 34">
              <a:extLst>
                <a:ext uri="{FF2B5EF4-FFF2-40B4-BE49-F238E27FC236}">
                  <a16:creationId xmlns:a16="http://schemas.microsoft.com/office/drawing/2014/main" id="{413D21CE-5261-43DE-61A6-76FA2A781196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1630" t="-433787" r="-81277" b="-147114"/>
              </a:stretch>
            </a:blipFill>
          </p:spPr>
        </p:sp>
        <p:sp>
          <p:nvSpPr>
            <p:cNvPr id="1044" name="Freeform 35">
              <a:extLst>
                <a:ext uri="{FF2B5EF4-FFF2-40B4-BE49-F238E27FC236}">
                  <a16:creationId xmlns:a16="http://schemas.microsoft.com/office/drawing/2014/main" id="{5E6C8F3B-32DD-D119-291E-FD22E088BCCA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b="-5193"/>
              </a:stretch>
            </a:blipFill>
          </p:spPr>
        </p:sp>
        <p:sp>
          <p:nvSpPr>
            <p:cNvPr id="1045" name="TextBox 36">
              <a:extLst>
                <a:ext uri="{FF2B5EF4-FFF2-40B4-BE49-F238E27FC236}">
                  <a16:creationId xmlns:a16="http://schemas.microsoft.com/office/drawing/2014/main" id="{2860814A-EEC5-1080-9135-FF52218E51E3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sp>
        <p:nvSpPr>
          <p:cNvPr id="3" name="CaixaDeTexto 2">
            <a:extLst>
              <a:ext uri="{FF2B5EF4-FFF2-40B4-BE49-F238E27FC236}">
                <a16:creationId xmlns:a16="http://schemas.microsoft.com/office/drawing/2014/main" id="{361CB46E-5649-3540-E2F5-D73A030C734D}"/>
              </a:ext>
            </a:extLst>
          </p:cNvPr>
          <p:cNvSpPr txBox="1"/>
          <p:nvPr/>
        </p:nvSpPr>
        <p:spPr>
          <a:xfrm>
            <a:off x="11376057" y="3798732"/>
            <a:ext cx="6226143" cy="3272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pt-BR" sz="2000" dirty="0">
                <a:solidFill>
                  <a:schemeClr val="tx2"/>
                </a:solidFill>
                <a:latin typeface="Code Pro" panose="020B0604020202020204" charset="0"/>
              </a:rPr>
              <a:t>O PREV Duas Barras recebe no XVI Congresso da AEPREMERJ, o troféu do Pró-Gestão Nível I e participa de várias palestras agregando conhecimento de fundamental importância para as práticas administrativas e fortalecimento do Instituto de Previdência dos Servidores Públicos.</a:t>
            </a:r>
            <a:endParaRPr lang="pt-BR" sz="2000" b="0" i="0" dirty="0">
              <a:solidFill>
                <a:schemeClr val="tx2"/>
              </a:solidFill>
              <a:effectLst/>
              <a:latin typeface="Code Pro" panose="020B0604020202020204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3A68EB4-6965-11AB-7732-E3A166DEEF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2" b="-2110"/>
          <a:stretch>
            <a:fillRect/>
          </a:stretch>
        </p:blipFill>
        <p:spPr bwMode="auto">
          <a:xfrm>
            <a:off x="1264293" y="2031503"/>
            <a:ext cx="9753600" cy="67950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756CE6EC-413E-699E-5392-B71D100BAAB7}"/>
              </a:ext>
            </a:extLst>
          </p:cNvPr>
          <p:cNvSpPr txBox="1"/>
          <p:nvPr/>
        </p:nvSpPr>
        <p:spPr>
          <a:xfrm>
            <a:off x="1752600" y="8814256"/>
            <a:ext cx="5365681" cy="215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1400" dirty="0">
                <a:solidFill>
                  <a:schemeClr val="tx2"/>
                </a:solidFill>
                <a:latin typeface="Code Pro" panose="020B0604020202020204" charset="0"/>
              </a:rPr>
              <a:t>Prev DB presente no XVI Congresso da AEPREMERJ</a:t>
            </a:r>
            <a:endParaRPr lang="en-US" sz="1400" dirty="0">
              <a:solidFill>
                <a:schemeClr val="tx2"/>
              </a:solidFill>
              <a:latin typeface="Code Pro" panose="020B0604020202020204" charset="0"/>
              <a:sym typeface="Intro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CFB2295-AD66-3F6C-06C0-37BD08C53F7B}"/>
              </a:ext>
            </a:extLst>
          </p:cNvPr>
          <p:cNvSpPr/>
          <p:nvPr/>
        </p:nvSpPr>
        <p:spPr>
          <a:xfrm>
            <a:off x="6927351" y="1227608"/>
            <a:ext cx="225855" cy="846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99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489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0245526-F637-03E7-63D2-67F1BC04D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8ADA699A-6368-BEBE-1EA3-D24FAD53457A}"/>
              </a:ext>
            </a:extLst>
          </p:cNvPr>
          <p:cNvSpPr/>
          <p:nvPr/>
        </p:nvSpPr>
        <p:spPr>
          <a:xfrm rot="16200000">
            <a:off x="9501300" y="-2216227"/>
            <a:ext cx="2977979" cy="145954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Triângulo isósceles 12">
            <a:extLst>
              <a:ext uri="{FF2B5EF4-FFF2-40B4-BE49-F238E27FC236}">
                <a16:creationId xmlns:a16="http://schemas.microsoft.com/office/drawing/2014/main" id="{480B5908-C381-0F8B-F609-72DB7BFDEB1D}"/>
              </a:ext>
            </a:extLst>
          </p:cNvPr>
          <p:cNvSpPr/>
          <p:nvPr/>
        </p:nvSpPr>
        <p:spPr>
          <a:xfrm rot="5400000">
            <a:off x="-1946208" y="1616112"/>
            <a:ext cx="10972800" cy="708038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extBox 14">
            <a:extLst>
              <a:ext uri="{FF2B5EF4-FFF2-40B4-BE49-F238E27FC236}">
                <a16:creationId xmlns:a16="http://schemas.microsoft.com/office/drawing/2014/main" id="{6D46ECB8-B542-49FD-FAE9-92942E275CE3}"/>
              </a:ext>
            </a:extLst>
          </p:cNvPr>
          <p:cNvSpPr txBox="1"/>
          <p:nvPr/>
        </p:nvSpPr>
        <p:spPr>
          <a:xfrm>
            <a:off x="8991600" y="4000500"/>
            <a:ext cx="5410199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7200" b="1" dirty="0" err="1">
                <a:solidFill>
                  <a:schemeClr val="accent6">
                    <a:lumMod val="75000"/>
                  </a:schemeClr>
                </a:solidFill>
                <a:latin typeface="Intro" panose="02000000000000000000" charset="0"/>
                <a:ea typeface="Code Pro Bold"/>
                <a:cs typeface="Code Pro Bold"/>
                <a:sym typeface="Code Pro"/>
              </a:rPr>
              <a:t>evolução</a:t>
            </a:r>
            <a:endParaRPr lang="en-US" sz="7200" b="1" dirty="0">
              <a:solidFill>
                <a:schemeClr val="accent6">
                  <a:lumMod val="75000"/>
                </a:schemeClr>
              </a:solidFill>
              <a:latin typeface="Intro" panose="02000000000000000000" charset="0"/>
              <a:ea typeface="Code Pro Bold"/>
              <a:cs typeface="Code Pro Bold"/>
              <a:sym typeface="Code Pro Bold"/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6625D28C-0AA9-36F9-94B4-8257EF3AEC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20" y="4023866"/>
            <a:ext cx="5460560" cy="2435320"/>
          </a:xfrm>
          <a:prstGeom prst="rect">
            <a:avLst/>
          </a:prstGeom>
        </p:spPr>
      </p:pic>
      <p:sp>
        <p:nvSpPr>
          <p:cNvPr id="2" name="TextBox 5">
            <a:extLst>
              <a:ext uri="{FF2B5EF4-FFF2-40B4-BE49-F238E27FC236}">
                <a16:creationId xmlns:a16="http://schemas.microsoft.com/office/drawing/2014/main" id="{3AE936D7-6295-7AD5-BC97-59AC8B46511D}"/>
              </a:ext>
            </a:extLst>
          </p:cNvPr>
          <p:cNvSpPr txBox="1"/>
          <p:nvPr/>
        </p:nvSpPr>
        <p:spPr>
          <a:xfrm>
            <a:off x="6019800" y="5442347"/>
            <a:ext cx="1168715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4000" b="1" u="sng" dirty="0">
                <a:solidFill>
                  <a:schemeClr val="tx2"/>
                </a:solidFill>
                <a:latin typeface="Intro" panose="02000000000000000000" charset="0"/>
              </a:rPr>
              <a:t>MELHORIAS NA GESTÃO</a:t>
            </a:r>
            <a:endParaRPr lang="en-US" sz="5766" u="sng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grpSp>
        <p:nvGrpSpPr>
          <p:cNvPr id="28" name="Group 12">
            <a:extLst>
              <a:ext uri="{FF2B5EF4-FFF2-40B4-BE49-F238E27FC236}">
                <a16:creationId xmlns:a16="http://schemas.microsoft.com/office/drawing/2014/main" id="{4025F20E-7603-E86A-D9BB-98252BB591E2}"/>
              </a:ext>
            </a:extLst>
          </p:cNvPr>
          <p:cNvGrpSpPr/>
          <p:nvPr/>
        </p:nvGrpSpPr>
        <p:grpSpPr>
          <a:xfrm>
            <a:off x="2971800" y="225356"/>
            <a:ext cx="2406123" cy="1729580"/>
            <a:chOff x="0" y="0"/>
            <a:chExt cx="4558876" cy="3331798"/>
          </a:xfrm>
        </p:grpSpPr>
        <p:sp>
          <p:nvSpPr>
            <p:cNvPr id="29" name="TextBox 13">
              <a:extLst>
                <a:ext uri="{FF2B5EF4-FFF2-40B4-BE49-F238E27FC236}">
                  <a16:creationId xmlns:a16="http://schemas.microsoft.com/office/drawing/2014/main" id="{CC013C10-A042-9583-3ED9-B6F296C635DA}"/>
                </a:ext>
              </a:extLst>
            </p:cNvPr>
            <p:cNvSpPr txBox="1"/>
            <p:nvPr/>
          </p:nvSpPr>
          <p:spPr>
            <a:xfrm>
              <a:off x="526906" y="3082669"/>
              <a:ext cx="3017676" cy="2491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80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A704602B-168F-266F-D2FC-652506D5F70B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95A6F784-47CC-A9BC-88BA-F71ED622C115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C2E84DE2-9B38-FB4A-5725-FD4959F3A2F6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33" name="TextBox 17">
              <a:extLst>
                <a:ext uri="{FF2B5EF4-FFF2-40B4-BE49-F238E27FC236}">
                  <a16:creationId xmlns:a16="http://schemas.microsoft.com/office/drawing/2014/main" id="{C31FD6BE-2A06-565D-19C1-3CA9FCCB4A45}"/>
                </a:ext>
              </a:extLst>
            </p:cNvPr>
            <p:cNvSpPr txBox="1"/>
            <p:nvPr/>
          </p:nvSpPr>
          <p:spPr>
            <a:xfrm>
              <a:off x="599096" y="1116849"/>
              <a:ext cx="1297265" cy="6140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000" spc="52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7553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1EDC9-6B03-348D-165E-EC864997D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478CED3-E444-4D24-0645-D5391E3E5E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756" y="3818621"/>
            <a:ext cx="2611661" cy="4642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8" name="Retângulo 77">
            <a:extLst>
              <a:ext uri="{FF2B5EF4-FFF2-40B4-BE49-F238E27FC236}">
                <a16:creationId xmlns:a16="http://schemas.microsoft.com/office/drawing/2014/main" id="{BEFD3F41-184A-E9D2-E048-D86169052C32}"/>
              </a:ext>
            </a:extLst>
          </p:cNvPr>
          <p:cNvSpPr/>
          <p:nvPr/>
        </p:nvSpPr>
        <p:spPr>
          <a:xfrm>
            <a:off x="-76200" y="506303"/>
            <a:ext cx="5105400" cy="11319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EE4A637A-E563-EF82-9F02-3A1FE361E808}"/>
              </a:ext>
            </a:extLst>
          </p:cNvPr>
          <p:cNvSpPr txBox="1"/>
          <p:nvPr/>
        </p:nvSpPr>
        <p:spPr>
          <a:xfrm>
            <a:off x="279821" y="529162"/>
            <a:ext cx="4393357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187"/>
              </a:lnSpc>
              <a:spcBef>
                <a:spcPct val="0"/>
              </a:spcBef>
            </a:pP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evolução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Intro"/>
              <a:ea typeface="Intro"/>
              <a:cs typeface="Intro"/>
              <a:sym typeface="Intro"/>
            </a:endParaRPr>
          </a:p>
        </p:txBody>
      </p:sp>
      <p:grpSp>
        <p:nvGrpSpPr>
          <p:cNvPr id="16" name="Group 28">
            <a:extLst>
              <a:ext uri="{FF2B5EF4-FFF2-40B4-BE49-F238E27FC236}">
                <a16:creationId xmlns:a16="http://schemas.microsoft.com/office/drawing/2014/main" id="{C8FC1904-3151-D73F-68D0-9BD6C40B06BA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7" name="Group 29">
              <a:extLst>
                <a:ext uri="{FF2B5EF4-FFF2-40B4-BE49-F238E27FC236}">
                  <a16:creationId xmlns:a16="http://schemas.microsoft.com/office/drawing/2014/main" id="{3597C0CA-F846-BCDA-1A36-4B01C9357B66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23" name="Freeform 30">
                <a:extLst>
                  <a:ext uri="{FF2B5EF4-FFF2-40B4-BE49-F238E27FC236}">
                    <a16:creationId xmlns:a16="http://schemas.microsoft.com/office/drawing/2014/main" id="{1B96689C-A453-BE66-98ED-3CF242BAAD49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24" name="TextBox 31">
                <a:extLst>
                  <a:ext uri="{FF2B5EF4-FFF2-40B4-BE49-F238E27FC236}">
                    <a16:creationId xmlns:a16="http://schemas.microsoft.com/office/drawing/2014/main" id="{D0EA8F2D-FD35-DE5B-1EF7-49D23D13513B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8471DFAF-8631-1905-2238-58F24B4124B7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id="{6AB44EC9-0061-D332-AA56-09F63A8FBF1B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</p:sp>
        <p:sp>
          <p:nvSpPr>
            <p:cNvPr id="20" name="Freeform 34">
              <a:extLst>
                <a:ext uri="{FF2B5EF4-FFF2-40B4-BE49-F238E27FC236}">
                  <a16:creationId xmlns:a16="http://schemas.microsoft.com/office/drawing/2014/main" id="{7F5FEE92-F04D-5964-F709-F5F7CC4B0407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</p:sp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A3708124-D89A-ED94-1ED2-38A6DECF1418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</p:sp>
        <p:sp>
          <p:nvSpPr>
            <p:cNvPr id="22" name="TextBox 36">
              <a:extLst>
                <a:ext uri="{FF2B5EF4-FFF2-40B4-BE49-F238E27FC236}">
                  <a16:creationId xmlns:a16="http://schemas.microsoft.com/office/drawing/2014/main" id="{0E9C31B4-065F-0B07-FF93-C7E614D22E62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sp>
        <p:nvSpPr>
          <p:cNvPr id="25" name="TextBox 5">
            <a:extLst>
              <a:ext uri="{FF2B5EF4-FFF2-40B4-BE49-F238E27FC236}">
                <a16:creationId xmlns:a16="http://schemas.microsoft.com/office/drawing/2014/main" id="{4B89D551-3FA8-F1D3-DFC8-CFC4CEF54589}"/>
              </a:ext>
            </a:extLst>
          </p:cNvPr>
          <p:cNvSpPr txBox="1"/>
          <p:nvPr/>
        </p:nvSpPr>
        <p:spPr>
          <a:xfrm>
            <a:off x="2248930" y="2272837"/>
            <a:ext cx="1288766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3600" dirty="0">
                <a:solidFill>
                  <a:srgbClr val="154891"/>
                </a:solidFill>
                <a:latin typeface="Intro" panose="02000000000000000000" charset="0"/>
              </a:rPr>
              <a:t>1ª Eleição da história do prev </a:t>
            </a:r>
            <a:r>
              <a:rPr lang="pt-BR" sz="3600" dirty="0" err="1">
                <a:solidFill>
                  <a:srgbClr val="154891"/>
                </a:solidFill>
                <a:latin typeface="Intro" panose="02000000000000000000" charset="0"/>
              </a:rPr>
              <a:t>db</a:t>
            </a:r>
            <a:endParaRPr lang="en-US" sz="3600" u="none" strike="noStrike" dirty="0">
              <a:solidFill>
                <a:srgbClr val="154891"/>
              </a:solidFill>
              <a:latin typeface="Intro" panose="02000000000000000000" charset="0"/>
              <a:ea typeface="Intro"/>
              <a:cs typeface="Intro"/>
              <a:sym typeface="Intro"/>
            </a:endParaRPr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CBD173A2-00E0-AC65-9B5F-A2130C86DC35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8" name="Corda 27">
              <a:extLst>
                <a:ext uri="{FF2B5EF4-FFF2-40B4-BE49-F238E27FC236}">
                  <a16:creationId xmlns:a16="http://schemas.microsoft.com/office/drawing/2014/main" id="{A84282CF-D23B-52D8-6A8B-81A0481EC5A3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242A7225-4847-DBE9-0B98-04F682793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BBD1F57F-2FEB-8262-A374-C1DE9E37BBCD}"/>
              </a:ext>
            </a:extLst>
          </p:cNvPr>
          <p:cNvSpPr txBox="1"/>
          <p:nvPr/>
        </p:nvSpPr>
        <p:spPr>
          <a:xfrm>
            <a:off x="2727969" y="8648700"/>
            <a:ext cx="28238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E46C0A"/>
                </a:solidFill>
                <a:latin typeface="Code Pro" panose="020B0604020202020204" charset="0"/>
              </a:rPr>
              <a:t>Anúncio da Eleição</a:t>
            </a: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097BA229-1123-2F73-1032-9C77BEBA858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33" y="3869208"/>
            <a:ext cx="6348865" cy="44249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2E4F243-55DA-752E-84C7-63B539EADE9C}"/>
              </a:ext>
            </a:extLst>
          </p:cNvPr>
          <p:cNvSpPr txBox="1"/>
          <p:nvPr/>
        </p:nvSpPr>
        <p:spPr>
          <a:xfrm>
            <a:off x="7756890" y="8688169"/>
            <a:ext cx="28238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E46C0A"/>
                </a:solidFill>
                <a:latin typeface="Code Pro" panose="020B0604020202020204" charset="0"/>
              </a:rPr>
              <a:t>Anúncio da Chapa única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DAA77F60-2B74-A99C-25BA-69FC345370B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682" y="3816616"/>
            <a:ext cx="2996918" cy="4416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80A67FCA-58F1-5CFA-DE85-4D3212051B33}"/>
              </a:ext>
            </a:extLst>
          </p:cNvPr>
          <p:cNvSpPr txBox="1"/>
          <p:nvPr/>
        </p:nvSpPr>
        <p:spPr>
          <a:xfrm>
            <a:off x="12481569" y="8584168"/>
            <a:ext cx="3521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E46C0A"/>
                </a:solidFill>
                <a:latin typeface="Code Pro" panose="020B0604020202020204" charset="0"/>
              </a:rPr>
              <a:t>Entrevista nas rádios locais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97594C8B-C244-AABB-5CFD-76A7A2D95AD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6217" y="3816617"/>
            <a:ext cx="2996269" cy="4416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TextBox 5">
            <a:extLst>
              <a:ext uri="{FF2B5EF4-FFF2-40B4-BE49-F238E27FC236}">
                <a16:creationId xmlns:a16="http://schemas.microsoft.com/office/drawing/2014/main" id="{AD5065F5-F305-AA80-D74A-F45AF95B6D28}"/>
              </a:ext>
            </a:extLst>
          </p:cNvPr>
          <p:cNvSpPr txBox="1"/>
          <p:nvPr/>
        </p:nvSpPr>
        <p:spPr>
          <a:xfrm>
            <a:off x="838199" y="1661160"/>
            <a:ext cx="32766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000" b="1" u="sng" dirty="0">
                <a:solidFill>
                  <a:schemeClr val="tx2"/>
                </a:solidFill>
                <a:latin typeface="Intro" panose="02000000000000000000" charset="0"/>
              </a:rPr>
              <a:t>MELHORIAS NA GESTÃO</a:t>
            </a:r>
            <a:endParaRPr lang="en-US" sz="2000" u="sng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7C74E0C-2EBD-EBF5-E158-2001B0720F08}"/>
              </a:ext>
            </a:extLst>
          </p:cNvPr>
          <p:cNvSpPr/>
          <p:nvPr/>
        </p:nvSpPr>
        <p:spPr>
          <a:xfrm>
            <a:off x="7534684" y="3629700"/>
            <a:ext cx="45719" cy="54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D7B582DE-BA59-0C69-6811-977393B6BE48}"/>
              </a:ext>
            </a:extLst>
          </p:cNvPr>
          <p:cNvSpPr/>
          <p:nvPr/>
        </p:nvSpPr>
        <p:spPr>
          <a:xfrm>
            <a:off x="10769259" y="3599586"/>
            <a:ext cx="45719" cy="54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392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A33A3-047F-3A95-C044-EB72F1301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tângulo 77">
            <a:extLst>
              <a:ext uri="{FF2B5EF4-FFF2-40B4-BE49-F238E27FC236}">
                <a16:creationId xmlns:a16="http://schemas.microsoft.com/office/drawing/2014/main" id="{24F7613E-4171-26C1-C309-4E7B7AE4FF4B}"/>
              </a:ext>
            </a:extLst>
          </p:cNvPr>
          <p:cNvSpPr/>
          <p:nvPr/>
        </p:nvSpPr>
        <p:spPr>
          <a:xfrm>
            <a:off x="-76200" y="506303"/>
            <a:ext cx="5105400" cy="11319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DCD3DDEE-F39C-B498-80F1-FDBFF9B97A2C}"/>
              </a:ext>
            </a:extLst>
          </p:cNvPr>
          <p:cNvSpPr txBox="1"/>
          <p:nvPr/>
        </p:nvSpPr>
        <p:spPr>
          <a:xfrm>
            <a:off x="279821" y="529162"/>
            <a:ext cx="4393357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187"/>
              </a:lnSpc>
              <a:spcBef>
                <a:spcPct val="0"/>
              </a:spcBef>
            </a:pP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evolução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Intro"/>
              <a:ea typeface="Intro"/>
              <a:cs typeface="Intro"/>
              <a:sym typeface="Intro"/>
            </a:endParaRPr>
          </a:p>
        </p:txBody>
      </p:sp>
      <p:grpSp>
        <p:nvGrpSpPr>
          <p:cNvPr id="16" name="Group 28">
            <a:extLst>
              <a:ext uri="{FF2B5EF4-FFF2-40B4-BE49-F238E27FC236}">
                <a16:creationId xmlns:a16="http://schemas.microsoft.com/office/drawing/2014/main" id="{29B12275-03BB-1545-11AC-274C47277557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7" name="Group 29">
              <a:extLst>
                <a:ext uri="{FF2B5EF4-FFF2-40B4-BE49-F238E27FC236}">
                  <a16:creationId xmlns:a16="http://schemas.microsoft.com/office/drawing/2014/main" id="{940C6397-E71B-9928-76CA-A226111F0056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23" name="Freeform 30">
                <a:extLst>
                  <a:ext uri="{FF2B5EF4-FFF2-40B4-BE49-F238E27FC236}">
                    <a16:creationId xmlns:a16="http://schemas.microsoft.com/office/drawing/2014/main" id="{B604AFB2-AE89-A4DF-0D40-C63096028BD5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24" name="TextBox 31">
                <a:extLst>
                  <a:ext uri="{FF2B5EF4-FFF2-40B4-BE49-F238E27FC236}">
                    <a16:creationId xmlns:a16="http://schemas.microsoft.com/office/drawing/2014/main" id="{58F2240B-6EFB-6E2B-D31C-931BC5B3F15A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88CF2A06-CABC-0F49-DA82-B41C77306BD8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id="{325E56B3-9BFB-88AC-09C5-E7C0538BAA89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20" name="Freeform 34">
              <a:extLst>
                <a:ext uri="{FF2B5EF4-FFF2-40B4-BE49-F238E27FC236}">
                  <a16:creationId xmlns:a16="http://schemas.microsoft.com/office/drawing/2014/main" id="{18F71FD3-DEBC-97F9-586F-E5B7EC7A262B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AF9BB4BF-3F4F-98B1-EE3B-DEEF22D00E0A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22" name="TextBox 36">
              <a:extLst>
                <a:ext uri="{FF2B5EF4-FFF2-40B4-BE49-F238E27FC236}">
                  <a16:creationId xmlns:a16="http://schemas.microsoft.com/office/drawing/2014/main" id="{9DFEC758-BD5E-59A0-1707-5CE19DFB8149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DBB8483E-2E30-C3D7-5D6B-4442479E2EAC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8" name="Corda 27">
              <a:extLst>
                <a:ext uri="{FF2B5EF4-FFF2-40B4-BE49-F238E27FC236}">
                  <a16:creationId xmlns:a16="http://schemas.microsoft.com/office/drawing/2014/main" id="{236910E9-F1FB-53C9-8AD8-46FC0D87A942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FAD6543F-3D76-878F-D4C7-28D76AFB7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pic>
        <p:nvPicPr>
          <p:cNvPr id="13" name="Imagem 12">
            <a:extLst>
              <a:ext uri="{FF2B5EF4-FFF2-40B4-BE49-F238E27FC236}">
                <a16:creationId xmlns:a16="http://schemas.microsoft.com/office/drawing/2014/main" id="{565BFD18-931E-4558-2CDE-720F2938A4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" t="1738"/>
          <a:stretch>
            <a:fillRect/>
          </a:stretch>
        </p:blipFill>
        <p:spPr>
          <a:xfrm>
            <a:off x="9557070" y="3351855"/>
            <a:ext cx="6348865" cy="4416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AB331412-CE11-1283-7153-8C6626663D36}"/>
              </a:ext>
            </a:extLst>
          </p:cNvPr>
          <p:cNvSpPr txBox="1"/>
          <p:nvPr/>
        </p:nvSpPr>
        <p:spPr>
          <a:xfrm>
            <a:off x="3733800" y="8002369"/>
            <a:ext cx="33482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E46C0A"/>
                </a:solidFill>
                <a:latin typeface="Code Pro" panose="020B0604020202020204" charset="0"/>
              </a:rPr>
              <a:t>Votação de aposentados e servidores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30B370ED-2ADC-A1CF-3DF1-9DD6FB1FE4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49"/>
          <a:stretch>
            <a:fillRect/>
          </a:stretch>
        </p:blipFill>
        <p:spPr>
          <a:xfrm>
            <a:off x="2189856" y="3350497"/>
            <a:ext cx="3103215" cy="4397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22F1BBA2-5FCA-58B1-1CF7-F5F8E0FA53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51"/>
          <a:stretch>
            <a:fillRect/>
          </a:stretch>
        </p:blipFill>
        <p:spPr>
          <a:xfrm>
            <a:off x="5530477" y="3351855"/>
            <a:ext cx="3103216" cy="4397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5">
            <a:extLst>
              <a:ext uri="{FF2B5EF4-FFF2-40B4-BE49-F238E27FC236}">
                <a16:creationId xmlns:a16="http://schemas.microsoft.com/office/drawing/2014/main" id="{731CCFA1-9257-B708-0248-2D9B4ECA4500}"/>
              </a:ext>
            </a:extLst>
          </p:cNvPr>
          <p:cNvSpPr txBox="1"/>
          <p:nvPr/>
        </p:nvSpPr>
        <p:spPr>
          <a:xfrm>
            <a:off x="2248930" y="2272837"/>
            <a:ext cx="1288766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3600" dirty="0">
                <a:solidFill>
                  <a:srgbClr val="154891"/>
                </a:solidFill>
                <a:latin typeface="Intro" panose="02000000000000000000" charset="0"/>
              </a:rPr>
              <a:t>1ª Eleição da história do prev </a:t>
            </a:r>
            <a:r>
              <a:rPr lang="pt-BR" sz="3600" dirty="0" err="1">
                <a:solidFill>
                  <a:srgbClr val="154891"/>
                </a:solidFill>
                <a:latin typeface="Intro" panose="02000000000000000000" charset="0"/>
              </a:rPr>
              <a:t>db</a:t>
            </a:r>
            <a:endParaRPr lang="en-US" sz="3600" u="none" strike="noStrike" dirty="0">
              <a:solidFill>
                <a:srgbClr val="154891"/>
              </a:solidFill>
              <a:latin typeface="Intro" panose="02000000000000000000" charset="0"/>
              <a:ea typeface="Intro"/>
              <a:cs typeface="Intro"/>
              <a:sym typeface="Intro"/>
            </a:endParaRPr>
          </a:p>
        </p:txBody>
      </p:sp>
      <p:sp>
        <p:nvSpPr>
          <p:cNvPr id="30" name="TextBox 5">
            <a:extLst>
              <a:ext uri="{FF2B5EF4-FFF2-40B4-BE49-F238E27FC236}">
                <a16:creationId xmlns:a16="http://schemas.microsoft.com/office/drawing/2014/main" id="{90E59DB2-A051-AEF1-2F26-465B86B87CD0}"/>
              </a:ext>
            </a:extLst>
          </p:cNvPr>
          <p:cNvSpPr txBox="1"/>
          <p:nvPr/>
        </p:nvSpPr>
        <p:spPr>
          <a:xfrm>
            <a:off x="838199" y="1661160"/>
            <a:ext cx="32766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000" b="1" u="sng" dirty="0">
                <a:solidFill>
                  <a:schemeClr val="tx2"/>
                </a:solidFill>
                <a:latin typeface="Intro" panose="02000000000000000000" charset="0"/>
              </a:rPr>
              <a:t>MELHORIAS NA GESTÃO</a:t>
            </a:r>
            <a:endParaRPr lang="en-US" sz="2000" u="sng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D95A8B92-6BE7-7F12-BB66-93DA7C68CB5B}"/>
              </a:ext>
            </a:extLst>
          </p:cNvPr>
          <p:cNvSpPr txBox="1"/>
          <p:nvPr/>
        </p:nvSpPr>
        <p:spPr>
          <a:xfrm>
            <a:off x="11057359" y="8002369"/>
            <a:ext cx="334828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E46C0A"/>
                </a:solidFill>
                <a:latin typeface="Code Pro" panose="020B0604020202020204" charset="0"/>
              </a:rPr>
              <a:t>Resultado das votações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FB89708B-1245-0A22-D5D2-BC1185327793}"/>
              </a:ext>
            </a:extLst>
          </p:cNvPr>
          <p:cNvSpPr/>
          <p:nvPr/>
        </p:nvSpPr>
        <p:spPr>
          <a:xfrm>
            <a:off x="9098281" y="3127295"/>
            <a:ext cx="45719" cy="5400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8374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E15EF-2985-31EA-22D7-79477E44D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tângulo 77">
            <a:extLst>
              <a:ext uri="{FF2B5EF4-FFF2-40B4-BE49-F238E27FC236}">
                <a16:creationId xmlns:a16="http://schemas.microsoft.com/office/drawing/2014/main" id="{8E74D996-99D6-629B-B630-7830873A28D9}"/>
              </a:ext>
            </a:extLst>
          </p:cNvPr>
          <p:cNvSpPr/>
          <p:nvPr/>
        </p:nvSpPr>
        <p:spPr>
          <a:xfrm>
            <a:off x="-76200" y="506303"/>
            <a:ext cx="5105400" cy="11319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BCA21CF6-0FEC-8586-3ABA-F3C437BC3ACC}"/>
              </a:ext>
            </a:extLst>
          </p:cNvPr>
          <p:cNvSpPr txBox="1"/>
          <p:nvPr/>
        </p:nvSpPr>
        <p:spPr>
          <a:xfrm>
            <a:off x="279821" y="529162"/>
            <a:ext cx="4393357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187"/>
              </a:lnSpc>
              <a:spcBef>
                <a:spcPct val="0"/>
              </a:spcBef>
            </a:pP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evolução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Intro"/>
              <a:ea typeface="Intro"/>
              <a:cs typeface="Intro"/>
              <a:sym typeface="Intro"/>
            </a:endParaRPr>
          </a:p>
        </p:txBody>
      </p:sp>
      <p:grpSp>
        <p:nvGrpSpPr>
          <p:cNvPr id="16" name="Group 28">
            <a:extLst>
              <a:ext uri="{FF2B5EF4-FFF2-40B4-BE49-F238E27FC236}">
                <a16:creationId xmlns:a16="http://schemas.microsoft.com/office/drawing/2014/main" id="{ADB2EBAD-5289-F737-301A-649D9A19EEE9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7" name="Group 29">
              <a:extLst>
                <a:ext uri="{FF2B5EF4-FFF2-40B4-BE49-F238E27FC236}">
                  <a16:creationId xmlns:a16="http://schemas.microsoft.com/office/drawing/2014/main" id="{3C26C280-7817-8ED1-ACDC-24660084D723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23" name="Freeform 30">
                <a:extLst>
                  <a:ext uri="{FF2B5EF4-FFF2-40B4-BE49-F238E27FC236}">
                    <a16:creationId xmlns:a16="http://schemas.microsoft.com/office/drawing/2014/main" id="{EAE1844C-3238-4B19-B418-4D4282B18C35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24" name="TextBox 31">
                <a:extLst>
                  <a:ext uri="{FF2B5EF4-FFF2-40B4-BE49-F238E27FC236}">
                    <a16:creationId xmlns:a16="http://schemas.microsoft.com/office/drawing/2014/main" id="{91A9D5CE-0521-F8E3-DF85-B4D9AC50C6F0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64B5D4FD-4972-C229-A695-94C9A2A7A717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id="{A527D165-0DD1-EA9E-E6D7-574E322E9367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1630" t="-280043" r="-81277" b="-208395"/>
              </a:stretch>
            </a:blipFill>
          </p:spPr>
        </p:sp>
        <p:sp>
          <p:nvSpPr>
            <p:cNvPr id="20" name="Freeform 34">
              <a:extLst>
                <a:ext uri="{FF2B5EF4-FFF2-40B4-BE49-F238E27FC236}">
                  <a16:creationId xmlns:a16="http://schemas.microsoft.com/office/drawing/2014/main" id="{3FF6C6D6-A1C7-F55F-6757-85C8C4B5C631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1630" t="-433787" r="-81277" b="-147114"/>
              </a:stretch>
            </a:blipFill>
          </p:spPr>
        </p:sp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E7470286-3685-493C-B2D4-B6C006FF71D2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b="-5193"/>
              </a:stretch>
            </a:blipFill>
          </p:spPr>
        </p:sp>
        <p:sp>
          <p:nvSpPr>
            <p:cNvPr id="22" name="TextBox 36">
              <a:extLst>
                <a:ext uri="{FF2B5EF4-FFF2-40B4-BE49-F238E27FC236}">
                  <a16:creationId xmlns:a16="http://schemas.microsoft.com/office/drawing/2014/main" id="{B8F7E21C-FE1B-9670-6399-5D0F9C7A4C12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sp>
        <p:nvSpPr>
          <p:cNvPr id="25" name="TextBox 5">
            <a:extLst>
              <a:ext uri="{FF2B5EF4-FFF2-40B4-BE49-F238E27FC236}">
                <a16:creationId xmlns:a16="http://schemas.microsoft.com/office/drawing/2014/main" id="{B0D07F1F-E5EB-1664-4727-A6865D920CBF}"/>
              </a:ext>
            </a:extLst>
          </p:cNvPr>
          <p:cNvSpPr txBox="1"/>
          <p:nvPr/>
        </p:nvSpPr>
        <p:spPr>
          <a:xfrm>
            <a:off x="3405374" y="1980445"/>
            <a:ext cx="1168715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4000" b="1" dirty="0">
                <a:solidFill>
                  <a:schemeClr val="tx2"/>
                </a:solidFill>
                <a:latin typeface="Intro" panose="02000000000000000000" charset="0"/>
              </a:rPr>
              <a:t>Intensificação do prev itinerante</a:t>
            </a:r>
            <a:endParaRPr lang="en-US" sz="5766" u="none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093E9E0A-D7D2-DB2C-B0A5-91D88F2CFD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1"/>
          <a:stretch>
            <a:fillRect/>
          </a:stretch>
        </p:blipFill>
        <p:spPr bwMode="auto">
          <a:xfrm>
            <a:off x="2086149" y="2970167"/>
            <a:ext cx="4306585" cy="2185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671960D5-CCFE-3602-E666-028E639EA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149" y="5284038"/>
            <a:ext cx="4306585" cy="2197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7FE6E202-BC32-229A-3BB4-B921561A4C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67" b="17696"/>
          <a:stretch>
            <a:fillRect/>
          </a:stretch>
        </p:blipFill>
        <p:spPr bwMode="auto">
          <a:xfrm>
            <a:off x="11751365" y="7614577"/>
            <a:ext cx="4306585" cy="2197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6489FE42-3F3A-D5ED-92E7-95267BCFCA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78"/>
          <a:stretch>
            <a:fillRect/>
          </a:stretch>
        </p:blipFill>
        <p:spPr bwMode="auto">
          <a:xfrm>
            <a:off x="11735695" y="5284037"/>
            <a:ext cx="4337923" cy="21972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3158F171-C784-F340-C560-66272AA1B4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57"/>
          <a:stretch>
            <a:fillRect/>
          </a:stretch>
        </p:blipFill>
        <p:spPr bwMode="auto">
          <a:xfrm>
            <a:off x="2086149" y="7614577"/>
            <a:ext cx="4306585" cy="2197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>
            <a:extLst>
              <a:ext uri="{FF2B5EF4-FFF2-40B4-BE49-F238E27FC236}">
                <a16:creationId xmlns:a16="http://schemas.microsoft.com/office/drawing/2014/main" id="{CB7865C9-07B6-8E8F-AD3B-C44E814E74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12" b="38076"/>
          <a:stretch>
            <a:fillRect/>
          </a:stretch>
        </p:blipFill>
        <p:spPr bwMode="auto">
          <a:xfrm>
            <a:off x="11745220" y="2953498"/>
            <a:ext cx="4337923" cy="2197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REVDB Itinerante - Vídeo">
            <a:hlinkClick r:id="" action="ppaction://media"/>
            <a:extLst>
              <a:ext uri="{FF2B5EF4-FFF2-40B4-BE49-F238E27FC236}">
                <a16:creationId xmlns:a16="http://schemas.microsoft.com/office/drawing/2014/main" id="{623558B4-07F6-548D-3493-2CD0D7DE12D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188279" y="2970167"/>
            <a:ext cx="3793331" cy="68416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7" name="Agrupar 26">
            <a:extLst>
              <a:ext uri="{FF2B5EF4-FFF2-40B4-BE49-F238E27FC236}">
                <a16:creationId xmlns:a16="http://schemas.microsoft.com/office/drawing/2014/main" id="{000CBF80-F3CB-3F4D-479E-489D9C40A2FC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8" name="Corda 27">
              <a:extLst>
                <a:ext uri="{FF2B5EF4-FFF2-40B4-BE49-F238E27FC236}">
                  <a16:creationId xmlns:a16="http://schemas.microsoft.com/office/drawing/2014/main" id="{F38E3B8C-B2AD-AF27-D0CA-3230AADD93BC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AD4D5C2B-40D4-6E1B-C4F4-5E109C7B3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sp>
        <p:nvSpPr>
          <p:cNvPr id="2" name="TextBox 5">
            <a:extLst>
              <a:ext uri="{FF2B5EF4-FFF2-40B4-BE49-F238E27FC236}">
                <a16:creationId xmlns:a16="http://schemas.microsoft.com/office/drawing/2014/main" id="{7006F118-FB28-BD32-5AAB-AAFBB02CB66D}"/>
              </a:ext>
            </a:extLst>
          </p:cNvPr>
          <p:cNvSpPr txBox="1"/>
          <p:nvPr/>
        </p:nvSpPr>
        <p:spPr>
          <a:xfrm>
            <a:off x="838199" y="1661160"/>
            <a:ext cx="32766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000" b="1" u="sng" dirty="0">
                <a:solidFill>
                  <a:schemeClr val="tx2"/>
                </a:solidFill>
                <a:latin typeface="Intro" panose="02000000000000000000" charset="0"/>
              </a:rPr>
              <a:t>MELHORIAS NA GESTÃO</a:t>
            </a:r>
            <a:endParaRPr lang="en-US" sz="2000" u="sng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20CA693-931F-2C8B-A4CD-2DE23A5943DC}"/>
              </a:ext>
            </a:extLst>
          </p:cNvPr>
          <p:cNvSpPr/>
          <p:nvPr/>
        </p:nvSpPr>
        <p:spPr>
          <a:xfrm>
            <a:off x="6734990" y="2861299"/>
            <a:ext cx="45719" cy="71985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926CD81B-166A-ADE3-61BA-F7C41B20D00D}"/>
              </a:ext>
            </a:extLst>
          </p:cNvPr>
          <p:cNvSpPr/>
          <p:nvPr/>
        </p:nvSpPr>
        <p:spPr>
          <a:xfrm>
            <a:off x="11320768" y="2861299"/>
            <a:ext cx="45719" cy="71985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9D418C4-8C71-0CB3-BC9A-EA1AD2F61FB8}"/>
              </a:ext>
            </a:extLst>
          </p:cNvPr>
          <p:cNvSpPr/>
          <p:nvPr/>
        </p:nvSpPr>
        <p:spPr>
          <a:xfrm>
            <a:off x="1800405" y="2844649"/>
            <a:ext cx="45719" cy="71985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D511FA3-5F61-BAF8-42D2-BAEA5096FC56}"/>
              </a:ext>
            </a:extLst>
          </p:cNvPr>
          <p:cNvSpPr/>
          <p:nvPr/>
        </p:nvSpPr>
        <p:spPr>
          <a:xfrm>
            <a:off x="16301072" y="2844649"/>
            <a:ext cx="45719" cy="71985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562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337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BFCD49-FAD2-7DE4-1373-3AD2B6AA0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2172FF41-66DF-3543-8FA7-07595107D480}"/>
              </a:ext>
            </a:extLst>
          </p:cNvPr>
          <p:cNvSpPr txBox="1"/>
          <p:nvPr/>
        </p:nvSpPr>
        <p:spPr>
          <a:xfrm>
            <a:off x="6676667" y="446283"/>
            <a:ext cx="6036034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939"/>
              </a:lnSpc>
            </a:pPr>
            <a:r>
              <a:rPr lang="en-US" sz="5766" u="none" strike="noStrike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Plano de </a:t>
            </a:r>
            <a:r>
              <a:rPr lang="en-US" sz="5766" u="none" strike="noStrike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capacitação</a:t>
            </a:r>
            <a:endParaRPr lang="en-US" sz="5766" u="none" strike="noStrike" dirty="0">
              <a:solidFill>
                <a:srgbClr val="154891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B7DC80A-F230-6BDC-3DB6-183CF05D7DD0}"/>
              </a:ext>
            </a:extLst>
          </p:cNvPr>
          <p:cNvSpPr/>
          <p:nvPr/>
        </p:nvSpPr>
        <p:spPr>
          <a:xfrm>
            <a:off x="10659729" y="2160464"/>
            <a:ext cx="716328" cy="544409"/>
          </a:xfrm>
          <a:custGeom>
            <a:avLst/>
            <a:gdLst/>
            <a:ahLst/>
            <a:cxnLst/>
            <a:rect l="l" t="t" r="r" b="b"/>
            <a:pathLst>
              <a:path w="716328" h="544409">
                <a:moveTo>
                  <a:pt x="0" y="0"/>
                </a:moveTo>
                <a:lnTo>
                  <a:pt x="716328" y="0"/>
                </a:lnTo>
                <a:lnTo>
                  <a:pt x="716328" y="544410"/>
                </a:lnTo>
                <a:lnTo>
                  <a:pt x="0" y="5444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B909F9BC-963D-C378-9591-23B2FA9CF59E}"/>
              </a:ext>
            </a:extLst>
          </p:cNvPr>
          <p:cNvSpPr/>
          <p:nvPr/>
        </p:nvSpPr>
        <p:spPr>
          <a:xfrm>
            <a:off x="-22417" y="571500"/>
            <a:ext cx="1910111" cy="92996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154891"/>
              </a:solidFill>
            </a:endParaRPr>
          </a:p>
        </p:txBody>
      </p:sp>
      <p:grpSp>
        <p:nvGrpSpPr>
          <p:cNvPr id="1036" name="Agrupar 1035">
            <a:extLst>
              <a:ext uri="{FF2B5EF4-FFF2-40B4-BE49-F238E27FC236}">
                <a16:creationId xmlns:a16="http://schemas.microsoft.com/office/drawing/2014/main" id="{2A2E584A-3A44-E245-27EE-B69E8ED26D22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1037" name="Corda 1036">
              <a:extLst>
                <a:ext uri="{FF2B5EF4-FFF2-40B4-BE49-F238E27FC236}">
                  <a16:creationId xmlns:a16="http://schemas.microsoft.com/office/drawing/2014/main" id="{7A601173-77AB-E246-4E21-4EC0435AABCA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1038" name="Imagem 1037">
              <a:extLst>
                <a:ext uri="{FF2B5EF4-FFF2-40B4-BE49-F238E27FC236}">
                  <a16:creationId xmlns:a16="http://schemas.microsoft.com/office/drawing/2014/main" id="{ACEC3325-4AF5-0EB8-834F-3D3FE40C3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grpSp>
        <p:nvGrpSpPr>
          <p:cNvPr id="1039" name="Group 28">
            <a:extLst>
              <a:ext uri="{FF2B5EF4-FFF2-40B4-BE49-F238E27FC236}">
                <a16:creationId xmlns:a16="http://schemas.microsoft.com/office/drawing/2014/main" id="{AA77B84F-82AF-B48F-BD8F-FB52F20FE49D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040" name="Group 29">
              <a:extLst>
                <a:ext uri="{FF2B5EF4-FFF2-40B4-BE49-F238E27FC236}">
                  <a16:creationId xmlns:a16="http://schemas.microsoft.com/office/drawing/2014/main" id="{C29E3DB5-D79F-5F19-E22B-7DB7A230DCE2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046" name="Freeform 30">
                <a:extLst>
                  <a:ext uri="{FF2B5EF4-FFF2-40B4-BE49-F238E27FC236}">
                    <a16:creationId xmlns:a16="http://schemas.microsoft.com/office/drawing/2014/main" id="{BE3CD2CB-06B7-6668-1621-475AD18C187A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047" name="TextBox 31">
                <a:extLst>
                  <a:ext uri="{FF2B5EF4-FFF2-40B4-BE49-F238E27FC236}">
                    <a16:creationId xmlns:a16="http://schemas.microsoft.com/office/drawing/2014/main" id="{8CCDB942-E7E8-4D79-500E-A10E78D44CB9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041" name="TextBox 32">
              <a:extLst>
                <a:ext uri="{FF2B5EF4-FFF2-40B4-BE49-F238E27FC236}">
                  <a16:creationId xmlns:a16="http://schemas.microsoft.com/office/drawing/2014/main" id="{EF3CD858-CB44-0444-8C6B-9665A1A49C10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042" name="Freeform 33">
              <a:extLst>
                <a:ext uri="{FF2B5EF4-FFF2-40B4-BE49-F238E27FC236}">
                  <a16:creationId xmlns:a16="http://schemas.microsoft.com/office/drawing/2014/main" id="{C3DFDF59-6350-282D-0B5A-BFCA2E08B5D6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1630" t="-280043" r="-81277" b="-208395"/>
              </a:stretch>
            </a:blipFill>
          </p:spPr>
        </p:sp>
        <p:sp>
          <p:nvSpPr>
            <p:cNvPr id="1043" name="Freeform 34">
              <a:extLst>
                <a:ext uri="{FF2B5EF4-FFF2-40B4-BE49-F238E27FC236}">
                  <a16:creationId xmlns:a16="http://schemas.microsoft.com/office/drawing/2014/main" id="{8272C2C4-9F3F-6958-6247-CAEB01D9410D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1630" t="-433787" r="-81277" b="-147114"/>
              </a:stretch>
            </a:blipFill>
          </p:spPr>
        </p:sp>
        <p:sp>
          <p:nvSpPr>
            <p:cNvPr id="1044" name="Freeform 35">
              <a:extLst>
                <a:ext uri="{FF2B5EF4-FFF2-40B4-BE49-F238E27FC236}">
                  <a16:creationId xmlns:a16="http://schemas.microsoft.com/office/drawing/2014/main" id="{EBCD542F-8AB7-D414-EBCE-007952E9F667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b="-5193"/>
              </a:stretch>
            </a:blipFill>
          </p:spPr>
        </p:sp>
        <p:sp>
          <p:nvSpPr>
            <p:cNvPr id="1045" name="TextBox 36">
              <a:extLst>
                <a:ext uri="{FF2B5EF4-FFF2-40B4-BE49-F238E27FC236}">
                  <a16:creationId xmlns:a16="http://schemas.microsoft.com/office/drawing/2014/main" id="{3C7D402B-DF43-FA74-18E7-6B07D53523BA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pic>
        <p:nvPicPr>
          <p:cNvPr id="2050" name="Picture 2">
            <a:extLst>
              <a:ext uri="{FF2B5EF4-FFF2-40B4-BE49-F238E27FC236}">
                <a16:creationId xmlns:a16="http://schemas.microsoft.com/office/drawing/2014/main" id="{1430D8A9-3AF7-1378-DAF7-76A4C295F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543999"/>
            <a:ext cx="11277601" cy="634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CB243E0E-84A4-0350-BC50-A2C6E6CC5A79}"/>
              </a:ext>
            </a:extLst>
          </p:cNvPr>
          <p:cNvSpPr/>
          <p:nvPr/>
        </p:nvSpPr>
        <p:spPr>
          <a:xfrm>
            <a:off x="-76200" y="506303"/>
            <a:ext cx="5105400" cy="11319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TextBox 15">
            <a:extLst>
              <a:ext uri="{FF2B5EF4-FFF2-40B4-BE49-F238E27FC236}">
                <a16:creationId xmlns:a16="http://schemas.microsoft.com/office/drawing/2014/main" id="{A813518A-054B-5713-7A31-5FECA8E5D84E}"/>
              </a:ext>
            </a:extLst>
          </p:cNvPr>
          <p:cNvSpPr txBox="1"/>
          <p:nvPr/>
        </p:nvSpPr>
        <p:spPr>
          <a:xfrm>
            <a:off x="279821" y="529162"/>
            <a:ext cx="4393357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187"/>
              </a:lnSpc>
              <a:spcBef>
                <a:spcPct val="0"/>
              </a:spcBef>
            </a:pP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evolução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3503D10-554B-BA58-99A4-49CAA4E3095D}"/>
              </a:ext>
            </a:extLst>
          </p:cNvPr>
          <p:cNvSpPr/>
          <p:nvPr/>
        </p:nvSpPr>
        <p:spPr>
          <a:xfrm>
            <a:off x="762000" y="1710743"/>
            <a:ext cx="3276600" cy="2487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C1AF3CD1-1131-743D-E1C9-686303753F36}"/>
              </a:ext>
            </a:extLst>
          </p:cNvPr>
          <p:cNvSpPr txBox="1"/>
          <p:nvPr/>
        </p:nvSpPr>
        <p:spPr>
          <a:xfrm>
            <a:off x="838199" y="1661160"/>
            <a:ext cx="32766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000" b="1" u="sng" dirty="0">
                <a:solidFill>
                  <a:schemeClr val="tx2"/>
                </a:solidFill>
                <a:latin typeface="Intro" panose="02000000000000000000" charset="0"/>
              </a:rPr>
              <a:t>MELHORIAS NA GESTÃO</a:t>
            </a:r>
            <a:endParaRPr lang="en-US" sz="2000" u="sng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</p:spTree>
    <p:extLst>
      <p:ext uri="{BB962C8B-B14F-4D97-AF65-F5344CB8AC3E}">
        <p14:creationId xmlns:p14="http://schemas.microsoft.com/office/powerpoint/2010/main" val="29611393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6EB8B-3B7C-0685-4870-D4ECF083A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526CF852-3732-D756-4CDD-C43B4BB6A213}"/>
              </a:ext>
            </a:extLst>
          </p:cNvPr>
          <p:cNvSpPr/>
          <p:nvPr/>
        </p:nvSpPr>
        <p:spPr>
          <a:xfrm>
            <a:off x="-22417" y="493651"/>
            <a:ext cx="1910111" cy="92996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154891"/>
              </a:solidFill>
            </a:endParaRPr>
          </a:p>
        </p:txBody>
      </p:sp>
      <p:grpSp>
        <p:nvGrpSpPr>
          <p:cNvPr id="16" name="Group 28">
            <a:extLst>
              <a:ext uri="{FF2B5EF4-FFF2-40B4-BE49-F238E27FC236}">
                <a16:creationId xmlns:a16="http://schemas.microsoft.com/office/drawing/2014/main" id="{E25A39D9-C186-6674-5280-EC4FFC5AC048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7" name="Group 29">
              <a:extLst>
                <a:ext uri="{FF2B5EF4-FFF2-40B4-BE49-F238E27FC236}">
                  <a16:creationId xmlns:a16="http://schemas.microsoft.com/office/drawing/2014/main" id="{318BA907-BEEA-F592-D6F3-B3F58C89D8E6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23" name="Freeform 30">
                <a:extLst>
                  <a:ext uri="{FF2B5EF4-FFF2-40B4-BE49-F238E27FC236}">
                    <a16:creationId xmlns:a16="http://schemas.microsoft.com/office/drawing/2014/main" id="{05BBE4FF-A5DD-B9EF-B1F4-8D52853EB060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24" name="TextBox 31">
                <a:extLst>
                  <a:ext uri="{FF2B5EF4-FFF2-40B4-BE49-F238E27FC236}">
                    <a16:creationId xmlns:a16="http://schemas.microsoft.com/office/drawing/2014/main" id="{1B88D7E6-1B57-1B10-ABE4-6E79A9A16A21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90120CE2-05D6-53C3-F0F8-24EF387D9323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id="{CF1B27A4-61C7-61F3-984A-9214D9A7E635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20" name="Freeform 34">
              <a:extLst>
                <a:ext uri="{FF2B5EF4-FFF2-40B4-BE49-F238E27FC236}">
                  <a16:creationId xmlns:a16="http://schemas.microsoft.com/office/drawing/2014/main" id="{AB189894-4620-3EB8-27B4-B2244B12E9C3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C722E167-1F7F-0446-C3D8-7106B3B6B1F3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22" name="TextBox 36">
              <a:extLst>
                <a:ext uri="{FF2B5EF4-FFF2-40B4-BE49-F238E27FC236}">
                  <a16:creationId xmlns:a16="http://schemas.microsoft.com/office/drawing/2014/main" id="{2876C79B-9E6D-498A-5D09-245026FAF627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69C74312-644A-11E5-D556-A02473D364BB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8" name="Corda 27">
              <a:extLst>
                <a:ext uri="{FF2B5EF4-FFF2-40B4-BE49-F238E27FC236}">
                  <a16:creationId xmlns:a16="http://schemas.microsoft.com/office/drawing/2014/main" id="{D8CE5B7A-A0EE-CD6B-35AE-BF96A64D6919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8E2405A4-447F-0638-92C6-D30525D29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pic>
        <p:nvPicPr>
          <p:cNvPr id="5" name="Imagem 4">
            <a:extLst>
              <a:ext uri="{FF2B5EF4-FFF2-40B4-BE49-F238E27FC236}">
                <a16:creationId xmlns:a16="http://schemas.microsoft.com/office/drawing/2014/main" id="{0ED7F144-60FC-BE89-CEF4-C2F5631E02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1" r="6875" b="8376"/>
          <a:stretch>
            <a:fillRect/>
          </a:stretch>
        </p:blipFill>
        <p:spPr>
          <a:xfrm>
            <a:off x="4605646" y="2816436"/>
            <a:ext cx="10428641" cy="7209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01EEBA-97A3-5FCF-E258-76CD431B22B9}"/>
              </a:ext>
            </a:extLst>
          </p:cNvPr>
          <p:cNvSpPr txBox="1"/>
          <p:nvPr/>
        </p:nvSpPr>
        <p:spPr>
          <a:xfrm>
            <a:off x="5736841" y="1072302"/>
            <a:ext cx="8166253" cy="15132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5939"/>
              </a:lnSpc>
            </a:pPr>
            <a:r>
              <a:rPr lang="en-US" sz="5766" u="none" strike="noStrike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Certificação</a:t>
            </a:r>
            <a:r>
              <a:rPr lang="en-US" sz="5766" u="none" strike="noStrike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5766" u="none" strike="noStrike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profissional</a:t>
            </a:r>
            <a:endParaRPr lang="en-US" sz="5766" u="none" strike="noStrike" dirty="0">
              <a:solidFill>
                <a:srgbClr val="154891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BF9D8474-058C-3E03-0CCB-1E0D23E0BEE3}"/>
              </a:ext>
            </a:extLst>
          </p:cNvPr>
          <p:cNvSpPr/>
          <p:nvPr/>
        </p:nvSpPr>
        <p:spPr>
          <a:xfrm>
            <a:off x="-76200" y="506303"/>
            <a:ext cx="5105400" cy="11319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7D949BE1-BF97-68B6-EFE8-023F0FD5760C}"/>
              </a:ext>
            </a:extLst>
          </p:cNvPr>
          <p:cNvSpPr txBox="1"/>
          <p:nvPr/>
        </p:nvSpPr>
        <p:spPr>
          <a:xfrm>
            <a:off x="279821" y="529162"/>
            <a:ext cx="4393357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187"/>
              </a:lnSpc>
              <a:spcBef>
                <a:spcPct val="0"/>
              </a:spcBef>
            </a:pP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evolução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75D71C6-DFD5-03C7-B70A-230CFA3A2EC7}"/>
              </a:ext>
            </a:extLst>
          </p:cNvPr>
          <p:cNvSpPr/>
          <p:nvPr/>
        </p:nvSpPr>
        <p:spPr>
          <a:xfrm>
            <a:off x="762000" y="1710743"/>
            <a:ext cx="3276600" cy="2487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213E8D90-0DAA-5500-156A-430AEF6E5D5F}"/>
              </a:ext>
            </a:extLst>
          </p:cNvPr>
          <p:cNvSpPr txBox="1"/>
          <p:nvPr/>
        </p:nvSpPr>
        <p:spPr>
          <a:xfrm>
            <a:off x="838199" y="1661160"/>
            <a:ext cx="32766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000" b="1" u="sng" dirty="0">
                <a:solidFill>
                  <a:schemeClr val="tx2"/>
                </a:solidFill>
                <a:latin typeface="Intro" panose="02000000000000000000" charset="0"/>
              </a:rPr>
              <a:t>MELHORIAS NA GESTÃO</a:t>
            </a:r>
            <a:endParaRPr lang="en-US" sz="2000" u="sng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</p:spTree>
    <p:extLst>
      <p:ext uri="{BB962C8B-B14F-4D97-AF65-F5344CB8AC3E}">
        <p14:creationId xmlns:p14="http://schemas.microsoft.com/office/powerpoint/2010/main" val="1180751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ABB4E-923E-8123-207D-8F0335F4A7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tângulo 77">
            <a:extLst>
              <a:ext uri="{FF2B5EF4-FFF2-40B4-BE49-F238E27FC236}">
                <a16:creationId xmlns:a16="http://schemas.microsoft.com/office/drawing/2014/main" id="{A4D4B4FC-0BE7-0CD7-38BE-890B3C3195F2}"/>
              </a:ext>
            </a:extLst>
          </p:cNvPr>
          <p:cNvSpPr/>
          <p:nvPr/>
        </p:nvSpPr>
        <p:spPr>
          <a:xfrm>
            <a:off x="-76200" y="506303"/>
            <a:ext cx="5105400" cy="11319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0C65A914-6A50-0F6D-ADE9-AB133A70E627}"/>
              </a:ext>
            </a:extLst>
          </p:cNvPr>
          <p:cNvSpPr txBox="1"/>
          <p:nvPr/>
        </p:nvSpPr>
        <p:spPr>
          <a:xfrm>
            <a:off x="279821" y="529162"/>
            <a:ext cx="4393357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187"/>
              </a:lnSpc>
              <a:spcBef>
                <a:spcPct val="0"/>
              </a:spcBef>
            </a:pP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evolução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Intro"/>
              <a:ea typeface="Intro"/>
              <a:cs typeface="Intro"/>
              <a:sym typeface="Intro"/>
            </a:endParaRPr>
          </a:p>
        </p:txBody>
      </p:sp>
      <p:grpSp>
        <p:nvGrpSpPr>
          <p:cNvPr id="16" name="Group 28">
            <a:extLst>
              <a:ext uri="{FF2B5EF4-FFF2-40B4-BE49-F238E27FC236}">
                <a16:creationId xmlns:a16="http://schemas.microsoft.com/office/drawing/2014/main" id="{8DF9666F-6801-288C-4991-9F34B31477B2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7" name="Group 29">
              <a:extLst>
                <a:ext uri="{FF2B5EF4-FFF2-40B4-BE49-F238E27FC236}">
                  <a16:creationId xmlns:a16="http://schemas.microsoft.com/office/drawing/2014/main" id="{8458521E-847E-16A8-32D1-131DD038D911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23" name="Freeform 30">
                <a:extLst>
                  <a:ext uri="{FF2B5EF4-FFF2-40B4-BE49-F238E27FC236}">
                    <a16:creationId xmlns:a16="http://schemas.microsoft.com/office/drawing/2014/main" id="{57CB0B56-886F-2E72-CADA-5D5D420A7342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24" name="TextBox 31">
                <a:extLst>
                  <a:ext uri="{FF2B5EF4-FFF2-40B4-BE49-F238E27FC236}">
                    <a16:creationId xmlns:a16="http://schemas.microsoft.com/office/drawing/2014/main" id="{B775468C-23D5-4917-8DBE-0C8502F9F573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D0191577-938D-BA00-A013-6B6164313F63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9" name="Freeform 33">
              <a:extLst>
                <a:ext uri="{FF2B5EF4-FFF2-40B4-BE49-F238E27FC236}">
                  <a16:creationId xmlns:a16="http://schemas.microsoft.com/office/drawing/2014/main" id="{FF98E3AC-6910-B93F-E500-6F3F69F6D577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20" name="Freeform 34">
              <a:extLst>
                <a:ext uri="{FF2B5EF4-FFF2-40B4-BE49-F238E27FC236}">
                  <a16:creationId xmlns:a16="http://schemas.microsoft.com/office/drawing/2014/main" id="{F0AF1564-A43C-69AD-1306-3D67CA5C3338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21" name="Freeform 35">
              <a:extLst>
                <a:ext uri="{FF2B5EF4-FFF2-40B4-BE49-F238E27FC236}">
                  <a16:creationId xmlns:a16="http://schemas.microsoft.com/office/drawing/2014/main" id="{600A9A7A-4326-667E-8ECA-0EDF6B4BDB89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22" name="TextBox 36">
              <a:extLst>
                <a:ext uri="{FF2B5EF4-FFF2-40B4-BE49-F238E27FC236}">
                  <a16:creationId xmlns:a16="http://schemas.microsoft.com/office/drawing/2014/main" id="{B1C279AB-EA26-D3C0-CC4F-DC3F5EE95A6B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sp>
        <p:nvSpPr>
          <p:cNvPr id="25" name="TextBox 5">
            <a:extLst>
              <a:ext uri="{FF2B5EF4-FFF2-40B4-BE49-F238E27FC236}">
                <a16:creationId xmlns:a16="http://schemas.microsoft.com/office/drawing/2014/main" id="{116D90F3-0BCB-F9F7-0F25-9C450A66AA68}"/>
              </a:ext>
            </a:extLst>
          </p:cNvPr>
          <p:cNvSpPr txBox="1"/>
          <p:nvPr/>
        </p:nvSpPr>
        <p:spPr>
          <a:xfrm>
            <a:off x="838199" y="1661160"/>
            <a:ext cx="32766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000" b="1" u="sng" dirty="0">
                <a:solidFill>
                  <a:schemeClr val="tx2"/>
                </a:solidFill>
                <a:latin typeface="Intro" panose="02000000000000000000" charset="0"/>
              </a:rPr>
              <a:t>MELHORIAS NA GESTÃO</a:t>
            </a:r>
            <a:endParaRPr lang="en-US" sz="2000" u="sng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F4919356-5A18-3CB1-DD7C-E7C6D456C6AD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8" name="Corda 27">
              <a:extLst>
                <a:ext uri="{FF2B5EF4-FFF2-40B4-BE49-F238E27FC236}">
                  <a16:creationId xmlns:a16="http://schemas.microsoft.com/office/drawing/2014/main" id="{CEF9D98B-CFBF-BBD4-0EC7-89D843703126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EA042CA7-3BEA-D437-AEB2-7884771AE8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pic>
        <p:nvPicPr>
          <p:cNvPr id="5" name="Imagem 4">
            <a:extLst>
              <a:ext uri="{FF2B5EF4-FFF2-40B4-BE49-F238E27FC236}">
                <a16:creationId xmlns:a16="http://schemas.microsoft.com/office/drawing/2014/main" id="{6F37B9F3-1A10-1539-FBF4-688E8C257FA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15" b="41318"/>
          <a:stretch>
            <a:fillRect/>
          </a:stretch>
        </p:blipFill>
        <p:spPr>
          <a:xfrm>
            <a:off x="888091" y="3283286"/>
            <a:ext cx="16511816" cy="52268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271362-FA67-86DB-293D-D6C4603D8E50}"/>
              </a:ext>
            </a:extLst>
          </p:cNvPr>
          <p:cNvSpPr txBox="1"/>
          <p:nvPr/>
        </p:nvSpPr>
        <p:spPr>
          <a:xfrm>
            <a:off x="2854273" y="2537657"/>
            <a:ext cx="12579453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4000" b="1" dirty="0">
                <a:solidFill>
                  <a:schemeClr val="tx2"/>
                </a:solidFill>
                <a:latin typeface="Intro" panose="02000000000000000000" charset="0"/>
              </a:rPr>
              <a:t>Implementação do processo eletrônico </a:t>
            </a:r>
            <a:endParaRPr lang="en-US" sz="5766" u="none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CA63FCEB-3B6D-7BCB-45A3-E4DBEC03AB5B}"/>
              </a:ext>
            </a:extLst>
          </p:cNvPr>
          <p:cNvSpPr/>
          <p:nvPr/>
        </p:nvSpPr>
        <p:spPr>
          <a:xfrm>
            <a:off x="888091" y="4610100"/>
            <a:ext cx="16511815" cy="533400"/>
          </a:xfrm>
          <a:prstGeom prst="rect">
            <a:avLst/>
          </a:prstGeom>
          <a:solidFill>
            <a:srgbClr val="EDF1F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A6F74B01-8374-BFCF-A9A1-60BBD4E8B562}"/>
              </a:ext>
            </a:extLst>
          </p:cNvPr>
          <p:cNvSpPr/>
          <p:nvPr/>
        </p:nvSpPr>
        <p:spPr>
          <a:xfrm>
            <a:off x="5527675" y="8048625"/>
            <a:ext cx="1219200" cy="208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39825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E15EF-2985-31EA-22D7-79477E44DE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tângulo 77">
            <a:extLst>
              <a:ext uri="{FF2B5EF4-FFF2-40B4-BE49-F238E27FC236}">
                <a16:creationId xmlns:a16="http://schemas.microsoft.com/office/drawing/2014/main" id="{8E74D996-99D6-629B-B630-7830873A28D9}"/>
              </a:ext>
            </a:extLst>
          </p:cNvPr>
          <p:cNvSpPr/>
          <p:nvPr/>
        </p:nvSpPr>
        <p:spPr>
          <a:xfrm>
            <a:off x="-76200" y="506303"/>
            <a:ext cx="5105400" cy="11319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BCA21CF6-0FEC-8586-3ABA-F3C437BC3ACC}"/>
              </a:ext>
            </a:extLst>
          </p:cNvPr>
          <p:cNvSpPr txBox="1"/>
          <p:nvPr/>
        </p:nvSpPr>
        <p:spPr>
          <a:xfrm>
            <a:off x="279821" y="529162"/>
            <a:ext cx="4393357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187"/>
              </a:lnSpc>
              <a:spcBef>
                <a:spcPct val="0"/>
              </a:spcBef>
            </a:pP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evolução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id="{B0D07F1F-E5EB-1664-4727-A6865D920CBF}"/>
              </a:ext>
            </a:extLst>
          </p:cNvPr>
          <p:cNvSpPr txBox="1"/>
          <p:nvPr/>
        </p:nvSpPr>
        <p:spPr>
          <a:xfrm>
            <a:off x="2599066" y="2542416"/>
            <a:ext cx="1288766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3600" dirty="0">
                <a:solidFill>
                  <a:srgbClr val="154891"/>
                </a:solidFill>
                <a:latin typeface="Intro" panose="02000000000000000000" charset="0"/>
              </a:rPr>
              <a:t>Participação no desfile cívico</a:t>
            </a:r>
            <a:endParaRPr lang="en-US" sz="3600" u="none" strike="noStrike" dirty="0">
              <a:solidFill>
                <a:srgbClr val="154891"/>
              </a:solidFill>
              <a:latin typeface="Intro" panose="02000000000000000000" charset="0"/>
              <a:ea typeface="Intro"/>
              <a:cs typeface="Intro"/>
              <a:sym typeface="Intro"/>
            </a:endParaRPr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000CBF80-F3CB-3F4D-479E-489D9C40A2FC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8" name="Corda 27">
              <a:extLst>
                <a:ext uri="{FF2B5EF4-FFF2-40B4-BE49-F238E27FC236}">
                  <a16:creationId xmlns:a16="http://schemas.microsoft.com/office/drawing/2014/main" id="{F38E3B8C-B2AD-AF27-D0CA-3230AADD93BC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AD4D5C2B-40D4-6E1B-C4F4-5E109C7B39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sp>
        <p:nvSpPr>
          <p:cNvPr id="3" name="CaixaDeTexto 2">
            <a:extLst>
              <a:ext uri="{FF2B5EF4-FFF2-40B4-BE49-F238E27FC236}">
                <a16:creationId xmlns:a16="http://schemas.microsoft.com/office/drawing/2014/main" id="{14F87D2C-D1AB-0F54-E8F5-CCE460B5CAFC}"/>
              </a:ext>
            </a:extLst>
          </p:cNvPr>
          <p:cNvSpPr txBox="1"/>
          <p:nvPr/>
        </p:nvSpPr>
        <p:spPr>
          <a:xfrm>
            <a:off x="3259575" y="7553623"/>
            <a:ext cx="115666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dirty="0">
                <a:solidFill>
                  <a:srgbClr val="E46C0A"/>
                </a:solidFill>
                <a:latin typeface="Code Pro" panose="020B0604020202020204" charset="0"/>
              </a:rPr>
              <a:t>Pela primeira vez na história, o Instituto de Previdência dos Servidores Públicos do Município de Duas Barras, participa do Desfile Cívico em comemoração aos 134 anos da cidade.</a:t>
            </a: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E3498923-1B44-5F7B-7CF1-975B7A626BC4}"/>
              </a:ext>
            </a:extLst>
          </p:cNvPr>
          <p:cNvSpPr txBox="1"/>
          <p:nvPr/>
        </p:nvSpPr>
        <p:spPr>
          <a:xfrm>
            <a:off x="838199" y="1661160"/>
            <a:ext cx="32766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000" b="1" u="sng" dirty="0">
                <a:solidFill>
                  <a:schemeClr val="tx2"/>
                </a:solidFill>
                <a:latin typeface="Intro" panose="02000000000000000000" charset="0"/>
              </a:rPr>
              <a:t>MELHORIAS NA GESTÃO</a:t>
            </a:r>
            <a:endParaRPr lang="en-US" sz="2000" u="sng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grpSp>
        <p:nvGrpSpPr>
          <p:cNvPr id="4" name="Group 28">
            <a:extLst>
              <a:ext uri="{FF2B5EF4-FFF2-40B4-BE49-F238E27FC236}">
                <a16:creationId xmlns:a16="http://schemas.microsoft.com/office/drawing/2014/main" id="{E7CA2A7B-9858-3710-846D-97F7B0E9688B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6" name="Group 29">
              <a:extLst>
                <a:ext uri="{FF2B5EF4-FFF2-40B4-BE49-F238E27FC236}">
                  <a16:creationId xmlns:a16="http://schemas.microsoft.com/office/drawing/2014/main" id="{F5E051AB-7F6F-4BC4-51CE-BC91093E73BE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3" name="Freeform 30">
                <a:extLst>
                  <a:ext uri="{FF2B5EF4-FFF2-40B4-BE49-F238E27FC236}">
                    <a16:creationId xmlns:a16="http://schemas.microsoft.com/office/drawing/2014/main" id="{E273800A-D6FE-2801-4EFA-5BC82D3B471C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4" name="TextBox 31">
                <a:extLst>
                  <a:ext uri="{FF2B5EF4-FFF2-40B4-BE49-F238E27FC236}">
                    <a16:creationId xmlns:a16="http://schemas.microsoft.com/office/drawing/2014/main" id="{B33C448F-6A9B-8898-17CA-821C576DF9B0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7" name="TextBox 32">
              <a:extLst>
                <a:ext uri="{FF2B5EF4-FFF2-40B4-BE49-F238E27FC236}">
                  <a16:creationId xmlns:a16="http://schemas.microsoft.com/office/drawing/2014/main" id="{4C54E0AF-12F4-3D9B-6AA6-EC34FB14CFF3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33">
              <a:extLst>
                <a:ext uri="{FF2B5EF4-FFF2-40B4-BE49-F238E27FC236}">
                  <a16:creationId xmlns:a16="http://schemas.microsoft.com/office/drawing/2014/main" id="{2E67BA98-2465-A7D5-4810-390682F73239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</p:sp>
        <p:sp>
          <p:nvSpPr>
            <p:cNvPr id="10" name="Freeform 34">
              <a:extLst>
                <a:ext uri="{FF2B5EF4-FFF2-40B4-BE49-F238E27FC236}">
                  <a16:creationId xmlns:a16="http://schemas.microsoft.com/office/drawing/2014/main" id="{9B854E1A-F7CD-F7BA-6063-71000FF30BB2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</p:sp>
        <p:sp>
          <p:nvSpPr>
            <p:cNvPr id="11" name="Freeform 35">
              <a:extLst>
                <a:ext uri="{FF2B5EF4-FFF2-40B4-BE49-F238E27FC236}">
                  <a16:creationId xmlns:a16="http://schemas.microsoft.com/office/drawing/2014/main" id="{23FAFAF6-2D31-6A9C-E99A-0C8C9A1DCEBB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</p:sp>
        <p:sp>
          <p:nvSpPr>
            <p:cNvPr id="12" name="TextBox 36">
              <a:extLst>
                <a:ext uri="{FF2B5EF4-FFF2-40B4-BE49-F238E27FC236}">
                  <a16:creationId xmlns:a16="http://schemas.microsoft.com/office/drawing/2014/main" id="{ACE51EDC-71FB-8AFA-C436-BAA9AFC3760D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pic>
        <p:nvPicPr>
          <p:cNvPr id="31" name="Imagem 30">
            <a:extLst>
              <a:ext uri="{FF2B5EF4-FFF2-40B4-BE49-F238E27FC236}">
                <a16:creationId xmlns:a16="http://schemas.microsoft.com/office/drawing/2014/main" id="{376B31D5-2556-695F-939E-270EC852FD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638" y="3460971"/>
            <a:ext cx="4399385" cy="3299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0E4D6D99-F131-6CAE-3055-84490365458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5692" y="3448271"/>
            <a:ext cx="4399386" cy="3299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6E999638-11A0-B8A8-A59E-6DE3DE27FD5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47" y="3460971"/>
            <a:ext cx="4399385" cy="3299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DB85E8F5-945C-9951-2168-4EAC0559912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6122" y="3460971"/>
            <a:ext cx="4399386" cy="3299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48193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E0CDB-EBE1-2BCC-5B21-30108CE1F9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tângulo 77">
            <a:extLst>
              <a:ext uri="{FF2B5EF4-FFF2-40B4-BE49-F238E27FC236}">
                <a16:creationId xmlns:a16="http://schemas.microsoft.com/office/drawing/2014/main" id="{DACE7123-70AD-9519-3223-2B9CDB3D8588}"/>
              </a:ext>
            </a:extLst>
          </p:cNvPr>
          <p:cNvSpPr/>
          <p:nvPr/>
        </p:nvSpPr>
        <p:spPr>
          <a:xfrm>
            <a:off x="-76200" y="506303"/>
            <a:ext cx="5105400" cy="1131998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4BD0C71A-393D-F669-DF21-DCFCF0079616}"/>
              </a:ext>
            </a:extLst>
          </p:cNvPr>
          <p:cNvSpPr txBox="1"/>
          <p:nvPr/>
        </p:nvSpPr>
        <p:spPr>
          <a:xfrm>
            <a:off x="279821" y="529162"/>
            <a:ext cx="4393357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187"/>
              </a:lnSpc>
              <a:spcBef>
                <a:spcPct val="0"/>
              </a:spcBef>
            </a:pPr>
            <a:r>
              <a:rPr lang="en-US" sz="6000" dirty="0" err="1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evolução</a:t>
            </a:r>
            <a:endParaRPr lang="en-US" sz="6000" dirty="0">
              <a:solidFill>
                <a:schemeClr val="accent6">
                  <a:lumMod val="75000"/>
                </a:schemeClr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id="{DD376824-04A0-D1E1-929D-36E0B58B60F8}"/>
              </a:ext>
            </a:extLst>
          </p:cNvPr>
          <p:cNvSpPr txBox="1"/>
          <p:nvPr/>
        </p:nvSpPr>
        <p:spPr>
          <a:xfrm>
            <a:off x="2204857" y="2074902"/>
            <a:ext cx="1288766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3600" dirty="0">
                <a:solidFill>
                  <a:srgbClr val="154891"/>
                </a:solidFill>
                <a:latin typeface="Intro" panose="02000000000000000000" charset="0"/>
              </a:rPr>
              <a:t>COMEMORAÇÃO DO DIA DO APOSENTADO MUNICIPAL</a:t>
            </a:r>
            <a:endParaRPr lang="en-US" sz="3600" u="none" strike="noStrike" dirty="0">
              <a:solidFill>
                <a:srgbClr val="154891"/>
              </a:solidFill>
              <a:latin typeface="Intro" panose="02000000000000000000" charset="0"/>
              <a:ea typeface="Intro"/>
              <a:cs typeface="Intro"/>
              <a:sym typeface="Intro"/>
            </a:endParaRPr>
          </a:p>
        </p:txBody>
      </p:sp>
      <p:grpSp>
        <p:nvGrpSpPr>
          <p:cNvPr id="27" name="Agrupar 26">
            <a:extLst>
              <a:ext uri="{FF2B5EF4-FFF2-40B4-BE49-F238E27FC236}">
                <a16:creationId xmlns:a16="http://schemas.microsoft.com/office/drawing/2014/main" id="{9BE1A1E4-2647-FFEA-19F7-948F1E4A1F12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8" name="Corda 27">
              <a:extLst>
                <a:ext uri="{FF2B5EF4-FFF2-40B4-BE49-F238E27FC236}">
                  <a16:creationId xmlns:a16="http://schemas.microsoft.com/office/drawing/2014/main" id="{DE9C9E55-0865-99A3-B75E-CD250B3D696E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29" name="Imagem 28">
              <a:extLst>
                <a:ext uri="{FF2B5EF4-FFF2-40B4-BE49-F238E27FC236}">
                  <a16:creationId xmlns:a16="http://schemas.microsoft.com/office/drawing/2014/main" id="{C66BB9D0-7399-E4AC-95CC-CBA0E2E07A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sp>
        <p:nvSpPr>
          <p:cNvPr id="34" name="Retângulo 33">
            <a:extLst>
              <a:ext uri="{FF2B5EF4-FFF2-40B4-BE49-F238E27FC236}">
                <a16:creationId xmlns:a16="http://schemas.microsoft.com/office/drawing/2014/main" id="{C2E131CA-00DA-55E7-F824-76403509AC32}"/>
              </a:ext>
            </a:extLst>
          </p:cNvPr>
          <p:cNvSpPr/>
          <p:nvPr/>
        </p:nvSpPr>
        <p:spPr>
          <a:xfrm>
            <a:off x="5429813" y="2709465"/>
            <a:ext cx="45719" cy="71985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CA976274-92F2-F424-9837-12CDAF5736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9"/>
          <a:stretch>
            <a:fillRect/>
          </a:stretch>
        </p:blipFill>
        <p:spPr bwMode="auto">
          <a:xfrm>
            <a:off x="691570" y="2828545"/>
            <a:ext cx="3925816" cy="2443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F54730D2-74D9-4861-797A-6D3D8E246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855" y="5410303"/>
            <a:ext cx="2441888" cy="3255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8F872405-BA26-1B01-B826-0EF2C97EE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1410" y="5488206"/>
            <a:ext cx="2452998" cy="3270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>
            <a:extLst>
              <a:ext uri="{FF2B5EF4-FFF2-40B4-BE49-F238E27FC236}">
                <a16:creationId xmlns:a16="http://schemas.microsoft.com/office/drawing/2014/main" id="{0C7F7642-0B15-38D4-FCC4-C6A1DDFA5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85" y="5410303"/>
            <a:ext cx="2452998" cy="3270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>
            <a:extLst>
              <a:ext uri="{FF2B5EF4-FFF2-40B4-BE49-F238E27FC236}">
                <a16:creationId xmlns:a16="http://schemas.microsoft.com/office/drawing/2014/main" id="{14E79D52-A7D6-5DEC-1D31-8896599CA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0918" y="2906448"/>
            <a:ext cx="3916795" cy="2443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F7D2DD4D-0F7F-9396-ED8A-41D0EDBD083C}"/>
              </a:ext>
            </a:extLst>
          </p:cNvPr>
          <p:cNvSpPr txBox="1"/>
          <p:nvPr/>
        </p:nvSpPr>
        <p:spPr>
          <a:xfrm>
            <a:off x="331657" y="8814466"/>
            <a:ext cx="46943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B050"/>
                </a:solidFill>
                <a:latin typeface="Code Pro" panose="020B0604020202020204" charset="0"/>
              </a:rPr>
              <a:t>N</a:t>
            </a:r>
            <a:r>
              <a:rPr lang="pt-BR" b="0" i="0" dirty="0">
                <a:solidFill>
                  <a:srgbClr val="00B050"/>
                </a:solidFill>
                <a:effectLst/>
                <a:latin typeface="Code Pro" panose="020B0604020202020204" charset="0"/>
              </a:rPr>
              <a:t>as festas de fim de ano, o PREV DB reúne aposentados e pensionistas em um clima de muita alegria e descontração</a:t>
            </a:r>
            <a:endParaRPr lang="pt-BR" dirty="0">
              <a:solidFill>
                <a:srgbClr val="00B050"/>
              </a:solidFill>
              <a:latin typeface="Code Pro" panose="020B0604020202020204" charset="0"/>
            </a:endParaRPr>
          </a:p>
        </p:txBody>
      </p:sp>
      <p:pic>
        <p:nvPicPr>
          <p:cNvPr id="9230" name="Picture 14">
            <a:extLst>
              <a:ext uri="{FF2B5EF4-FFF2-40B4-BE49-F238E27FC236}">
                <a16:creationId xmlns:a16="http://schemas.microsoft.com/office/drawing/2014/main" id="{ACF1C44A-CB67-C143-FF8A-7FED7D161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5555" y="5499090"/>
            <a:ext cx="2452998" cy="3270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3FC2695E-8159-3C02-D11C-EBA52C5F1131}"/>
              </a:ext>
            </a:extLst>
          </p:cNvPr>
          <p:cNvSpPr txBox="1"/>
          <p:nvPr/>
        </p:nvSpPr>
        <p:spPr>
          <a:xfrm>
            <a:off x="12830788" y="8984638"/>
            <a:ext cx="42380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E46C0A"/>
                </a:solidFill>
                <a:latin typeface="Code Pro" panose="020B0604020202020204" charset="0"/>
              </a:rPr>
              <a:t>São </a:t>
            </a:r>
            <a:r>
              <a:rPr lang="pt-BR" b="0" i="0" dirty="0">
                <a:solidFill>
                  <a:srgbClr val="E46C0A"/>
                </a:solidFill>
                <a:effectLst/>
                <a:latin typeface="Code Pro" panose="020B0604020202020204" charset="0"/>
              </a:rPr>
              <a:t>momentos cheios de afetividade e merecimento dos nossos segurados</a:t>
            </a:r>
            <a:endParaRPr lang="pt-BR" dirty="0">
              <a:solidFill>
                <a:srgbClr val="E46C0A"/>
              </a:solidFill>
              <a:latin typeface="Code Pro" panose="020B0604020202020204" charset="0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8EAED0C1-D0F1-C1FB-D92B-DEF749942E06}"/>
              </a:ext>
            </a:extLst>
          </p:cNvPr>
          <p:cNvSpPr txBox="1"/>
          <p:nvPr/>
        </p:nvSpPr>
        <p:spPr>
          <a:xfrm>
            <a:off x="838199" y="1661160"/>
            <a:ext cx="32766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2000" b="1" u="sng" dirty="0">
                <a:solidFill>
                  <a:schemeClr val="tx2"/>
                </a:solidFill>
                <a:latin typeface="Intro" panose="02000000000000000000" charset="0"/>
              </a:rPr>
              <a:t>MELHORIAS NA GESTÃO</a:t>
            </a:r>
            <a:endParaRPr lang="en-US" sz="2000" u="sng" strike="noStrike" dirty="0">
              <a:solidFill>
                <a:schemeClr val="tx2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pic>
        <p:nvPicPr>
          <p:cNvPr id="15" name="WhatsApp Video 2025-06-06 at 15.06.10">
            <a:hlinkClick r:id="" action="ppaction://media"/>
            <a:extLst>
              <a:ext uri="{FF2B5EF4-FFF2-40B4-BE49-F238E27FC236}">
                <a16:creationId xmlns:a16="http://schemas.microsoft.com/office/drawing/2014/main" id="{3912F2AC-1496-5B07-72C3-9104EA7040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569603" y="4343914"/>
            <a:ext cx="7148794" cy="4046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FD7D9F82-D1A5-ADE4-F19A-C1992EBF6304}"/>
              </a:ext>
            </a:extLst>
          </p:cNvPr>
          <p:cNvSpPr/>
          <p:nvPr/>
        </p:nvSpPr>
        <p:spPr>
          <a:xfrm>
            <a:off x="12797044" y="2709465"/>
            <a:ext cx="45719" cy="719850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28">
            <a:extLst>
              <a:ext uri="{FF2B5EF4-FFF2-40B4-BE49-F238E27FC236}">
                <a16:creationId xmlns:a16="http://schemas.microsoft.com/office/drawing/2014/main" id="{43D8C8D3-0A94-10F5-DEC1-FFC428B55225}"/>
              </a:ext>
            </a:extLst>
          </p:cNvPr>
          <p:cNvGrpSpPr/>
          <p:nvPr/>
        </p:nvGrpSpPr>
        <p:grpSpPr>
          <a:xfrm>
            <a:off x="16925230" y="8963671"/>
            <a:ext cx="1264965" cy="1264965"/>
            <a:chOff x="0" y="0"/>
            <a:chExt cx="2465945" cy="2465945"/>
          </a:xfrm>
        </p:grpSpPr>
        <p:grpSp>
          <p:nvGrpSpPr>
            <p:cNvPr id="18" name="Group 29">
              <a:extLst>
                <a:ext uri="{FF2B5EF4-FFF2-40B4-BE49-F238E27FC236}">
                  <a16:creationId xmlns:a16="http://schemas.microsoft.com/office/drawing/2014/main" id="{D716511B-2A13-AF04-85C5-B9B3ECFAA228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24" name="Freeform 30">
                <a:extLst>
                  <a:ext uri="{FF2B5EF4-FFF2-40B4-BE49-F238E27FC236}">
                    <a16:creationId xmlns:a16="http://schemas.microsoft.com/office/drawing/2014/main" id="{C84684A3-5176-1F47-D12C-58BD50B341AC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26" name="TextBox 31">
                <a:extLst>
                  <a:ext uri="{FF2B5EF4-FFF2-40B4-BE49-F238E27FC236}">
                    <a16:creationId xmlns:a16="http://schemas.microsoft.com/office/drawing/2014/main" id="{F579BBF5-7EB2-B86A-1940-5564583DA3A0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9" name="TextBox 32">
              <a:extLst>
                <a:ext uri="{FF2B5EF4-FFF2-40B4-BE49-F238E27FC236}">
                  <a16:creationId xmlns:a16="http://schemas.microsoft.com/office/drawing/2014/main" id="{5F8BDDFE-F8F4-D02E-8213-3C87182CBE79}"/>
                </a:ext>
              </a:extLst>
            </p:cNvPr>
            <p:cNvSpPr txBox="1"/>
            <p:nvPr/>
          </p:nvSpPr>
          <p:spPr>
            <a:xfrm>
              <a:off x="440157" y="1793794"/>
              <a:ext cx="1585631" cy="1756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45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F3D57957-E5A4-B3DC-3C97-0B64B5E3CC5F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l="-71630" t="-280043" r="-81277" b="-208395"/>
              </a:stretch>
            </a:blipFill>
          </p:spPr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13831870-3724-E268-A458-F0686465674D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 l="-71630" t="-433787" r="-81277" b="-147114"/>
              </a:stretch>
            </a:blipFill>
          </p:spPr>
        </p:sp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D8C11ED0-39E6-527F-20B6-B13265CD504C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/>
              <a:stretch>
                <a:fillRect b="-5193"/>
              </a:stretch>
            </a:blipFill>
          </p:spPr>
        </p:sp>
        <p:sp>
          <p:nvSpPr>
            <p:cNvPr id="23" name="TextBox 36">
              <a:extLst>
                <a:ext uri="{FF2B5EF4-FFF2-40B4-BE49-F238E27FC236}">
                  <a16:creationId xmlns:a16="http://schemas.microsoft.com/office/drawing/2014/main" id="{EAC1C68C-5B36-D721-601F-83B207F2ACE8}"/>
                </a:ext>
              </a:extLst>
            </p:cNvPr>
            <p:cNvSpPr txBox="1"/>
            <p:nvPr/>
          </p:nvSpPr>
          <p:spPr>
            <a:xfrm>
              <a:off x="534907" y="865072"/>
              <a:ext cx="716091" cy="4272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100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937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0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C271EC-5A60-2340-BB85-3E4EA3202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A4BD5DD6-1EAE-38FC-34C8-281F93D8B13E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" name="Corda 1">
              <a:extLst>
                <a:ext uri="{FF2B5EF4-FFF2-40B4-BE49-F238E27FC236}">
                  <a16:creationId xmlns:a16="http://schemas.microsoft.com/office/drawing/2014/main" id="{02393531-D352-62D7-9BA2-4AFBACE0D9D7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76" name="Imagem 75">
              <a:extLst>
                <a:ext uri="{FF2B5EF4-FFF2-40B4-BE49-F238E27FC236}">
                  <a16:creationId xmlns:a16="http://schemas.microsoft.com/office/drawing/2014/main" id="{AC48A54D-B201-CF88-68E4-604806D626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sp>
        <p:nvSpPr>
          <p:cNvPr id="29" name="TextBox 14">
            <a:extLst>
              <a:ext uri="{FF2B5EF4-FFF2-40B4-BE49-F238E27FC236}">
                <a16:creationId xmlns:a16="http://schemas.microsoft.com/office/drawing/2014/main" id="{36C1D79C-DDFA-9697-D434-5BFA8A83F864}"/>
              </a:ext>
            </a:extLst>
          </p:cNvPr>
          <p:cNvSpPr txBox="1"/>
          <p:nvPr/>
        </p:nvSpPr>
        <p:spPr>
          <a:xfrm>
            <a:off x="612487" y="3879133"/>
            <a:ext cx="8833425" cy="3447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O </a:t>
            </a:r>
            <a:r>
              <a:rPr lang="pt-BR" sz="3200" dirty="0">
                <a:solidFill>
                  <a:schemeClr val="bg1"/>
                </a:solidFill>
                <a:latin typeface="Code Pro" panose="020B0604020202020204" charset="0"/>
              </a:rPr>
              <a:t>Instituto de Previdência dos Servidores Públicos</a:t>
            </a:r>
            <a:r>
              <a:rPr lang="en-US" sz="3200" dirty="0">
                <a:solidFill>
                  <a:schemeClr val="bg1"/>
                </a:solidFill>
                <a:latin typeface="Code Pro" panose="020B0604020202020204" charset="0"/>
                <a:sym typeface="Code Pro Bold"/>
              </a:rPr>
              <a:t>, </a:t>
            </a:r>
            <a:r>
              <a:rPr lang="en-US" sz="3200" dirty="0">
                <a:solidFill>
                  <a:srgbClr val="E46C0A"/>
                </a:solidFill>
                <a:latin typeface="Code Pro"/>
                <a:ea typeface="Code Pro Bold"/>
                <a:cs typeface="Code Pro Bold"/>
                <a:sym typeface="Code Pro"/>
              </a:rPr>
              <a:t>Prev DB,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está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situado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 no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Município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 de </a:t>
            </a:r>
            <a:r>
              <a:rPr lang="en-US" sz="3200" dirty="0">
                <a:solidFill>
                  <a:srgbClr val="00B050"/>
                </a:solidFill>
                <a:latin typeface="Code Pro"/>
                <a:ea typeface="Code Pro Bold"/>
                <a:cs typeface="Code Pro Bold"/>
                <a:sym typeface="Code Pro"/>
              </a:rPr>
              <a:t>Duas Barras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, que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está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localizada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 no interior do Estado do Rio de Janeiro e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possui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 </a:t>
            </a:r>
            <a:r>
              <a:rPr lang="en-US" sz="3200" dirty="0">
                <a:solidFill>
                  <a:srgbClr val="E46C0A"/>
                </a:solidFill>
                <a:latin typeface="Code Pro"/>
                <a:ea typeface="Code Pro Bold"/>
                <a:cs typeface="Code Pro Bold"/>
                <a:sym typeface="Code Pro"/>
              </a:rPr>
              <a:t>134 </a:t>
            </a:r>
            <a:r>
              <a:rPr lang="en-US" sz="3200" dirty="0" err="1">
                <a:solidFill>
                  <a:srgbClr val="E46C0A"/>
                </a:solidFill>
                <a:latin typeface="Code Pro"/>
                <a:ea typeface="Code Pro Bold"/>
                <a:cs typeface="Code Pro Bold"/>
                <a:sym typeface="Code Pro"/>
              </a:rPr>
              <a:t>anos</a:t>
            </a:r>
            <a:r>
              <a:rPr lang="en-US" sz="3200" dirty="0">
                <a:solidFill>
                  <a:srgbClr val="E46C0A"/>
                </a:solidFill>
                <a:latin typeface="Code Pro"/>
                <a:ea typeface="Code Pro Bold"/>
                <a:cs typeface="Code Pro Bold"/>
                <a:sym typeface="Code Pro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e de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acordo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 com o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último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 censo IBGE 2022,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possui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 </a:t>
            </a:r>
            <a:r>
              <a:rPr lang="en-US" sz="3200" dirty="0">
                <a:solidFill>
                  <a:srgbClr val="00B050"/>
                </a:solidFill>
                <a:latin typeface="Code Pro"/>
                <a:ea typeface="Code Pro Bold"/>
                <a:cs typeface="Code Pro Bold"/>
                <a:sym typeface="Code Pro"/>
              </a:rPr>
              <a:t>10.980 </a:t>
            </a:r>
            <a:r>
              <a:rPr lang="en-US" sz="3200" dirty="0" err="1">
                <a:solidFill>
                  <a:srgbClr val="00B050"/>
                </a:solidFill>
                <a:latin typeface="Code Pro"/>
                <a:ea typeface="Code Pro Bold"/>
                <a:cs typeface="Code Pro Bold"/>
                <a:sym typeface="Code Pro"/>
              </a:rPr>
              <a:t>habitantes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.</a:t>
            </a:r>
            <a:endParaRPr lang="en-US" sz="3200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F716170-C0AA-4555-FD46-A8A237E859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0" y="2781300"/>
            <a:ext cx="11285530" cy="5642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9B1CB01E-CF22-6861-9057-00AD6261D576}"/>
              </a:ext>
            </a:extLst>
          </p:cNvPr>
          <p:cNvSpPr/>
          <p:nvPr/>
        </p:nvSpPr>
        <p:spPr>
          <a:xfrm>
            <a:off x="-76200" y="1028700"/>
            <a:ext cx="5105400" cy="113199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0BEA0FE9-4401-DFA8-3453-F27BC449639F}"/>
              </a:ext>
            </a:extLst>
          </p:cNvPr>
          <p:cNvSpPr txBox="1"/>
          <p:nvPr/>
        </p:nvSpPr>
        <p:spPr>
          <a:xfrm>
            <a:off x="169482" y="1104404"/>
            <a:ext cx="4608563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187"/>
              </a:lnSpc>
              <a:spcBef>
                <a:spcPct val="0"/>
              </a:spcBef>
            </a:pPr>
            <a:r>
              <a:rPr lang="en-US" sz="6000" dirty="0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HISTÓRICO</a:t>
            </a:r>
          </a:p>
        </p:txBody>
      </p:sp>
      <p:grpSp>
        <p:nvGrpSpPr>
          <p:cNvPr id="7" name="Group 28">
            <a:extLst>
              <a:ext uri="{FF2B5EF4-FFF2-40B4-BE49-F238E27FC236}">
                <a16:creationId xmlns:a16="http://schemas.microsoft.com/office/drawing/2014/main" id="{78122880-7E2E-40D8-B177-F6B892DCCC18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F54AECE4-53F6-7C8A-C02A-4BBF121FD989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5" name="Freeform 30">
                <a:extLst>
                  <a:ext uri="{FF2B5EF4-FFF2-40B4-BE49-F238E27FC236}">
                    <a16:creationId xmlns:a16="http://schemas.microsoft.com/office/drawing/2014/main" id="{3DBEFF65-B195-3435-6768-8F1658E1EA6A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6" name="TextBox 31">
                <a:extLst>
                  <a:ext uri="{FF2B5EF4-FFF2-40B4-BE49-F238E27FC236}">
                    <a16:creationId xmlns:a16="http://schemas.microsoft.com/office/drawing/2014/main" id="{12C06EC8-5EBC-1550-F883-584EA3CEB57F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0" name="TextBox 32">
              <a:extLst>
                <a:ext uri="{FF2B5EF4-FFF2-40B4-BE49-F238E27FC236}">
                  <a16:creationId xmlns:a16="http://schemas.microsoft.com/office/drawing/2014/main" id="{8691531E-1D6D-DFDB-46E3-5163AFD2FFFB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E099FAA3-35C6-87E6-8F33-0B8DF53997DF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1630" t="-280043" r="-81277" b="-208395"/>
              </a:stretch>
            </a:blipFill>
          </p:spPr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77431317-8927-F6D0-3C22-2A748BDCE0C0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71630" t="-433787" r="-81277" b="-147114"/>
              </a:stretch>
            </a:blipFill>
          </p:spPr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ADA93513-CDB5-AB68-C813-0A7756484FD2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b="-5193"/>
              </a:stretch>
            </a:blipFill>
          </p:spPr>
        </p:sp>
        <p:sp>
          <p:nvSpPr>
            <p:cNvPr id="14" name="TextBox 36">
              <a:extLst>
                <a:ext uri="{FF2B5EF4-FFF2-40B4-BE49-F238E27FC236}">
                  <a16:creationId xmlns:a16="http://schemas.microsoft.com/office/drawing/2014/main" id="{C057C526-ECD6-B542-4CC5-CCEF09B89437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2417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920C8-FA5A-BF29-6E06-761CF2141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346470A5-26D6-D34B-6D66-C58558063FDE}"/>
              </a:ext>
            </a:extLst>
          </p:cNvPr>
          <p:cNvSpPr/>
          <p:nvPr/>
        </p:nvSpPr>
        <p:spPr>
          <a:xfrm>
            <a:off x="-22417" y="493651"/>
            <a:ext cx="1910111" cy="92996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154891"/>
              </a:solidFill>
            </a:endParaRP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C7B72637-E147-F05D-B0B3-E4D268088D2C}"/>
              </a:ext>
            </a:extLst>
          </p:cNvPr>
          <p:cNvSpPr txBox="1"/>
          <p:nvPr/>
        </p:nvSpPr>
        <p:spPr>
          <a:xfrm>
            <a:off x="13889289" y="4517235"/>
            <a:ext cx="3339746" cy="20005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/>
            <a:r>
              <a:rPr lang="en-US" sz="6500" u="none" strike="noStrike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Nossa</a:t>
            </a:r>
            <a:r>
              <a:rPr lang="en-US" sz="6500" u="none" strike="noStrike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equipe</a:t>
            </a:r>
          </a:p>
        </p:txBody>
      </p:sp>
      <p:grpSp>
        <p:nvGrpSpPr>
          <p:cNvPr id="11" name="Group 28">
            <a:extLst>
              <a:ext uri="{FF2B5EF4-FFF2-40B4-BE49-F238E27FC236}">
                <a16:creationId xmlns:a16="http://schemas.microsoft.com/office/drawing/2014/main" id="{2542F293-720E-5C04-5B7F-10B6CEA8B6EF}"/>
              </a:ext>
            </a:extLst>
          </p:cNvPr>
          <p:cNvGrpSpPr/>
          <p:nvPr/>
        </p:nvGrpSpPr>
        <p:grpSpPr>
          <a:xfrm>
            <a:off x="16925230" y="8963671"/>
            <a:ext cx="1264965" cy="1264965"/>
            <a:chOff x="0" y="0"/>
            <a:chExt cx="2465945" cy="2465945"/>
          </a:xfrm>
        </p:grpSpPr>
        <p:grpSp>
          <p:nvGrpSpPr>
            <p:cNvPr id="12" name="Group 29">
              <a:extLst>
                <a:ext uri="{FF2B5EF4-FFF2-40B4-BE49-F238E27FC236}">
                  <a16:creationId xmlns:a16="http://schemas.microsoft.com/office/drawing/2014/main" id="{DCFC05E9-1D4F-4D42-E9C8-E57841DAE52C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8" name="Freeform 30">
                <a:extLst>
                  <a:ext uri="{FF2B5EF4-FFF2-40B4-BE49-F238E27FC236}">
                    <a16:creationId xmlns:a16="http://schemas.microsoft.com/office/drawing/2014/main" id="{E247503D-FE6B-8AB0-5B6A-84F3048F030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9" name="TextBox 31">
                <a:extLst>
                  <a:ext uri="{FF2B5EF4-FFF2-40B4-BE49-F238E27FC236}">
                    <a16:creationId xmlns:a16="http://schemas.microsoft.com/office/drawing/2014/main" id="{3034F9D5-A371-A4B2-476C-9C4F34396321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3" name="TextBox 32">
              <a:extLst>
                <a:ext uri="{FF2B5EF4-FFF2-40B4-BE49-F238E27FC236}">
                  <a16:creationId xmlns:a16="http://schemas.microsoft.com/office/drawing/2014/main" id="{E95A5575-0ED5-C3EE-7594-971525F07848}"/>
                </a:ext>
              </a:extLst>
            </p:cNvPr>
            <p:cNvSpPr txBox="1"/>
            <p:nvPr/>
          </p:nvSpPr>
          <p:spPr>
            <a:xfrm>
              <a:off x="440157" y="1793794"/>
              <a:ext cx="1585631" cy="1756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45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4" name="Freeform 33">
              <a:extLst>
                <a:ext uri="{FF2B5EF4-FFF2-40B4-BE49-F238E27FC236}">
                  <a16:creationId xmlns:a16="http://schemas.microsoft.com/office/drawing/2014/main" id="{740644A8-3568-B93E-5C76-452F045C1797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15" name="Freeform 34">
              <a:extLst>
                <a:ext uri="{FF2B5EF4-FFF2-40B4-BE49-F238E27FC236}">
                  <a16:creationId xmlns:a16="http://schemas.microsoft.com/office/drawing/2014/main" id="{4B9CB13C-F36D-666A-6407-7C70B75E7363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6" name="Freeform 35">
              <a:extLst>
                <a:ext uri="{FF2B5EF4-FFF2-40B4-BE49-F238E27FC236}">
                  <a16:creationId xmlns:a16="http://schemas.microsoft.com/office/drawing/2014/main" id="{51287F8B-93BA-7FF1-501C-05505FDEB430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7" name="TextBox 36">
              <a:extLst>
                <a:ext uri="{FF2B5EF4-FFF2-40B4-BE49-F238E27FC236}">
                  <a16:creationId xmlns:a16="http://schemas.microsoft.com/office/drawing/2014/main" id="{93811A3F-CD06-0A4A-E62D-5316345FBFCB}"/>
                </a:ext>
              </a:extLst>
            </p:cNvPr>
            <p:cNvSpPr txBox="1"/>
            <p:nvPr/>
          </p:nvSpPr>
          <p:spPr>
            <a:xfrm>
              <a:off x="534907" y="865072"/>
              <a:ext cx="716091" cy="42724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100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09F4C3CF-A4DE-C92C-5EEF-FD088973AC92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1" name="Corda 20">
              <a:extLst>
                <a:ext uri="{FF2B5EF4-FFF2-40B4-BE49-F238E27FC236}">
                  <a16:creationId xmlns:a16="http://schemas.microsoft.com/office/drawing/2014/main" id="{984116E0-D42A-47EB-925E-61D06873709F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22" name="Imagem 21">
              <a:extLst>
                <a:ext uri="{FF2B5EF4-FFF2-40B4-BE49-F238E27FC236}">
                  <a16:creationId xmlns:a16="http://schemas.microsoft.com/office/drawing/2014/main" id="{F638295C-B705-1607-B3FA-06D627CB3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pic>
        <p:nvPicPr>
          <p:cNvPr id="3" name="Imagem 2">
            <a:extLst>
              <a:ext uri="{FF2B5EF4-FFF2-40B4-BE49-F238E27FC236}">
                <a16:creationId xmlns:a16="http://schemas.microsoft.com/office/drawing/2014/main" id="{D2135392-C072-43C0-3528-5B90C5DE0B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7" r="6483" b="4290"/>
          <a:stretch>
            <a:fillRect/>
          </a:stretch>
        </p:blipFill>
        <p:spPr>
          <a:xfrm>
            <a:off x="1887694" y="242606"/>
            <a:ext cx="11770432" cy="9801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266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84792-D7F1-3CB4-4CAB-F155BAC94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>
            <a:extLst>
              <a:ext uri="{FF2B5EF4-FFF2-40B4-BE49-F238E27FC236}">
                <a16:creationId xmlns:a16="http://schemas.microsoft.com/office/drawing/2014/main" id="{A37072FD-62BF-0C90-C993-FA3C32847737}"/>
              </a:ext>
            </a:extLst>
          </p:cNvPr>
          <p:cNvGrpSpPr/>
          <p:nvPr/>
        </p:nvGrpSpPr>
        <p:grpSpPr>
          <a:xfrm>
            <a:off x="-130629" y="-127621"/>
            <a:ext cx="18549257" cy="10642120"/>
            <a:chOff x="0" y="0"/>
            <a:chExt cx="2057110" cy="3013589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9F1E9B1-F0A1-D1BA-D2E0-EBDA25F12035}"/>
                </a:ext>
              </a:extLst>
            </p:cNvPr>
            <p:cNvSpPr/>
            <p:nvPr/>
          </p:nvSpPr>
          <p:spPr>
            <a:xfrm>
              <a:off x="0" y="0"/>
              <a:ext cx="2057110" cy="3013589"/>
            </a:xfrm>
            <a:custGeom>
              <a:avLst/>
              <a:gdLst/>
              <a:ahLst/>
              <a:cxnLst/>
              <a:rect l="l" t="t" r="r" b="b"/>
              <a:pathLst>
                <a:path w="2057110" h="3013589">
                  <a:moveTo>
                    <a:pt x="0" y="0"/>
                  </a:moveTo>
                  <a:lnTo>
                    <a:pt x="2057110" y="0"/>
                  </a:lnTo>
                  <a:lnTo>
                    <a:pt x="2057110" y="3013589"/>
                  </a:lnTo>
                  <a:lnTo>
                    <a:pt x="0" y="3013589"/>
                  </a:lnTo>
                  <a:close/>
                </a:path>
              </a:pathLst>
            </a:custGeom>
            <a:solidFill>
              <a:srgbClr val="154891">
                <a:alpha val="52941"/>
              </a:srgbClr>
            </a:solidFill>
          </p:spPr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6D4A2F81-8F6C-1A5C-A2E5-42977200FF30}"/>
                </a:ext>
              </a:extLst>
            </p:cNvPr>
            <p:cNvSpPr txBox="1"/>
            <p:nvPr/>
          </p:nvSpPr>
          <p:spPr>
            <a:xfrm>
              <a:off x="0" y="-57150"/>
              <a:ext cx="2057110" cy="30707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sp>
        <p:nvSpPr>
          <p:cNvPr id="2" name="TextBox 3">
            <a:extLst>
              <a:ext uri="{FF2B5EF4-FFF2-40B4-BE49-F238E27FC236}">
                <a16:creationId xmlns:a16="http://schemas.microsoft.com/office/drawing/2014/main" id="{7082B5B8-921E-A5A3-952E-A14689AB825D}"/>
              </a:ext>
            </a:extLst>
          </p:cNvPr>
          <p:cNvSpPr txBox="1"/>
          <p:nvPr/>
        </p:nvSpPr>
        <p:spPr>
          <a:xfrm>
            <a:off x="3545763" y="3951341"/>
            <a:ext cx="11196472" cy="17461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989"/>
              </a:lnSpc>
            </a:pPr>
            <a:r>
              <a:rPr lang="en-US" sz="155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OBRIGADO</a:t>
            </a:r>
          </a:p>
        </p:txBody>
      </p:sp>
      <p:sp>
        <p:nvSpPr>
          <p:cNvPr id="26" name="TextBox 4">
            <a:extLst>
              <a:ext uri="{FF2B5EF4-FFF2-40B4-BE49-F238E27FC236}">
                <a16:creationId xmlns:a16="http://schemas.microsoft.com/office/drawing/2014/main" id="{4249EE7D-2603-7475-C5EA-5186A5381253}"/>
              </a:ext>
            </a:extLst>
          </p:cNvPr>
          <p:cNvSpPr txBox="1"/>
          <p:nvPr/>
        </p:nvSpPr>
        <p:spPr>
          <a:xfrm>
            <a:off x="6553200" y="7626602"/>
            <a:ext cx="6317508" cy="23724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88"/>
              </a:lnSpc>
            </a:pPr>
            <a:r>
              <a:rPr lang="en-US" sz="2116" dirty="0" err="1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Ouvidoria</a:t>
            </a:r>
            <a:r>
              <a:rPr lang="en-US" sz="2116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: (22) 99257-9767</a:t>
            </a:r>
          </a:p>
          <a:p>
            <a:pPr>
              <a:lnSpc>
                <a:spcPts val="3788"/>
              </a:lnSpc>
            </a:pPr>
            <a:r>
              <a:rPr lang="en-US" sz="2116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@prevdb</a:t>
            </a:r>
          </a:p>
          <a:p>
            <a:pPr>
              <a:lnSpc>
                <a:spcPts val="3788"/>
              </a:lnSpc>
            </a:pPr>
            <a:r>
              <a:rPr lang="pt-BR" dirty="0">
                <a:solidFill>
                  <a:schemeClr val="bg1"/>
                </a:solidFill>
                <a:latin typeface="Code Pro" panose="020B0604020202020204" charset="0"/>
              </a:rPr>
              <a:t>protocolo@prevduasbarras.rj.gov.br</a:t>
            </a:r>
          </a:p>
          <a:p>
            <a:pPr>
              <a:lnSpc>
                <a:spcPts val="3788"/>
              </a:lnSpc>
            </a:pPr>
            <a:r>
              <a:rPr lang="pt-BR" dirty="0">
                <a:solidFill>
                  <a:schemeClr val="bg1"/>
                </a:solidFill>
                <a:latin typeface="Code Pro" panose="020B0604020202020204" charset="0"/>
              </a:rPr>
              <a:t>Rua Comendador Alves Ribeiro, nº 42 – loja 1 – Centro, Duas Barras / RJ</a:t>
            </a:r>
            <a:endParaRPr lang="en-US" sz="2116" dirty="0">
              <a:solidFill>
                <a:schemeClr val="bg1"/>
              </a:solidFill>
              <a:latin typeface="Code Pro" panose="020B0604020202020204" charset="0"/>
              <a:ea typeface="Code Pro"/>
              <a:cs typeface="Code Pro"/>
              <a:sym typeface="Code Pro"/>
            </a:endParaRPr>
          </a:p>
        </p:txBody>
      </p:sp>
      <p:grpSp>
        <p:nvGrpSpPr>
          <p:cNvPr id="27" name="Group 5">
            <a:extLst>
              <a:ext uri="{FF2B5EF4-FFF2-40B4-BE49-F238E27FC236}">
                <a16:creationId xmlns:a16="http://schemas.microsoft.com/office/drawing/2014/main" id="{BB1270B5-784B-23B3-3DC6-82BD402DE7E5}"/>
              </a:ext>
            </a:extLst>
          </p:cNvPr>
          <p:cNvGrpSpPr/>
          <p:nvPr/>
        </p:nvGrpSpPr>
        <p:grpSpPr>
          <a:xfrm>
            <a:off x="6229353" y="7783855"/>
            <a:ext cx="233689" cy="2215191"/>
            <a:chOff x="0" y="0"/>
            <a:chExt cx="61548" cy="583425"/>
          </a:xfrm>
        </p:grpSpPr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9772BEBD-1A95-AC0C-FDCE-9A822348150F}"/>
                </a:ext>
              </a:extLst>
            </p:cNvPr>
            <p:cNvSpPr/>
            <p:nvPr/>
          </p:nvSpPr>
          <p:spPr>
            <a:xfrm>
              <a:off x="0" y="0"/>
              <a:ext cx="61548" cy="583425"/>
            </a:xfrm>
            <a:custGeom>
              <a:avLst/>
              <a:gdLst/>
              <a:ahLst/>
              <a:cxnLst/>
              <a:rect l="l" t="t" r="r" b="b"/>
              <a:pathLst>
                <a:path w="61548" h="583425">
                  <a:moveTo>
                    <a:pt x="0" y="0"/>
                  </a:moveTo>
                  <a:lnTo>
                    <a:pt x="61548" y="0"/>
                  </a:lnTo>
                  <a:lnTo>
                    <a:pt x="61548" y="583425"/>
                  </a:lnTo>
                  <a:lnTo>
                    <a:pt x="0" y="58342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6" name="TextBox 7">
              <a:extLst>
                <a:ext uri="{FF2B5EF4-FFF2-40B4-BE49-F238E27FC236}">
                  <a16:creationId xmlns:a16="http://schemas.microsoft.com/office/drawing/2014/main" id="{4F874097-C807-0E72-D287-AFA9FA13EA2B}"/>
                </a:ext>
              </a:extLst>
            </p:cNvPr>
            <p:cNvSpPr txBox="1"/>
            <p:nvPr/>
          </p:nvSpPr>
          <p:spPr>
            <a:xfrm>
              <a:off x="0" y="-57150"/>
              <a:ext cx="61548" cy="6405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sp>
        <p:nvSpPr>
          <p:cNvPr id="38" name="Corda 37">
            <a:extLst>
              <a:ext uri="{FF2B5EF4-FFF2-40B4-BE49-F238E27FC236}">
                <a16:creationId xmlns:a16="http://schemas.microsoft.com/office/drawing/2014/main" id="{45B1AFD8-C1BF-B979-8838-0B0E86381214}"/>
              </a:ext>
            </a:extLst>
          </p:cNvPr>
          <p:cNvSpPr/>
          <p:nvPr/>
        </p:nvSpPr>
        <p:spPr>
          <a:xfrm rot="17562029">
            <a:off x="8036222" y="-1559547"/>
            <a:ext cx="2215558" cy="3823108"/>
          </a:xfrm>
          <a:prstGeom prst="chord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endParaRPr lang="pt-BR"/>
          </a:p>
        </p:txBody>
      </p:sp>
      <p:pic>
        <p:nvPicPr>
          <p:cNvPr id="39" name="Imagem 38">
            <a:extLst>
              <a:ext uri="{FF2B5EF4-FFF2-40B4-BE49-F238E27FC236}">
                <a16:creationId xmlns:a16="http://schemas.microsoft.com/office/drawing/2014/main" id="{BF8D95FF-480B-D0C6-ECD6-F2ABC5D3BB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306" y="96704"/>
            <a:ext cx="2514600" cy="1121471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E781E32C-B132-2BF2-1C36-1D9BB2B8400B}"/>
              </a:ext>
            </a:extLst>
          </p:cNvPr>
          <p:cNvSpPr txBox="1"/>
          <p:nvPr/>
        </p:nvSpPr>
        <p:spPr>
          <a:xfrm>
            <a:off x="5169642" y="5655836"/>
            <a:ext cx="7948713" cy="892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800" dirty="0" err="1">
                <a:solidFill>
                  <a:srgbClr val="E46C0A"/>
                </a:solidFill>
                <a:latin typeface="Intro"/>
                <a:ea typeface="Intro"/>
                <a:cs typeface="Intro"/>
                <a:sym typeface="Intro"/>
              </a:rPr>
              <a:t>Rumo</a:t>
            </a:r>
            <a:r>
              <a:rPr lang="en-US" sz="5800" dirty="0">
                <a:solidFill>
                  <a:srgbClr val="E46C0A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5800" dirty="0" err="1">
                <a:solidFill>
                  <a:srgbClr val="E46C0A"/>
                </a:solidFill>
                <a:latin typeface="Intro"/>
                <a:ea typeface="Intro"/>
                <a:cs typeface="Intro"/>
                <a:sym typeface="Intro"/>
              </a:rPr>
              <a:t>ao</a:t>
            </a:r>
            <a:r>
              <a:rPr lang="en-US" sz="5800" dirty="0">
                <a:solidFill>
                  <a:srgbClr val="E46C0A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5800" dirty="0" err="1">
                <a:solidFill>
                  <a:srgbClr val="E46C0A"/>
                </a:solidFill>
                <a:latin typeface="Intro"/>
                <a:ea typeface="Intro"/>
                <a:cs typeface="Intro"/>
                <a:sym typeface="Intro"/>
              </a:rPr>
              <a:t>nível</a:t>
            </a:r>
            <a:r>
              <a:rPr lang="en-US" sz="5800" dirty="0">
                <a:solidFill>
                  <a:srgbClr val="E46C0A"/>
                </a:solidFill>
                <a:latin typeface="Intro"/>
                <a:ea typeface="Intro"/>
                <a:cs typeface="Intro"/>
                <a:sym typeface="Intro"/>
              </a:rPr>
              <a:t> ii</a:t>
            </a:r>
          </a:p>
        </p:txBody>
      </p:sp>
    </p:spTree>
    <p:extLst>
      <p:ext uri="{BB962C8B-B14F-4D97-AF65-F5344CB8AC3E}">
        <p14:creationId xmlns:p14="http://schemas.microsoft.com/office/powerpoint/2010/main" val="1352512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537345BE-ACC4-4099-593E-5686511C21BC}"/>
              </a:ext>
            </a:extLst>
          </p:cNvPr>
          <p:cNvSpPr/>
          <p:nvPr/>
        </p:nvSpPr>
        <p:spPr>
          <a:xfrm>
            <a:off x="0" y="-1"/>
            <a:ext cx="18288000" cy="69558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C4464C23-BA0C-B6A6-0037-0780A130FC4B}"/>
              </a:ext>
            </a:extLst>
          </p:cNvPr>
          <p:cNvSpPr/>
          <p:nvPr/>
        </p:nvSpPr>
        <p:spPr>
          <a:xfrm>
            <a:off x="0" y="9867228"/>
            <a:ext cx="18288000" cy="4762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CEA68546-EF7F-545E-A070-E9821E917DEC}"/>
              </a:ext>
            </a:extLst>
          </p:cNvPr>
          <p:cNvSpPr txBox="1"/>
          <p:nvPr/>
        </p:nvSpPr>
        <p:spPr>
          <a:xfrm>
            <a:off x="1901560" y="-13839676"/>
            <a:ext cx="1752600" cy="23945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9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8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7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6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5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4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3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2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1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0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0F06B37C-49B4-508C-6AE8-AEB788667A70}"/>
              </a:ext>
            </a:extLst>
          </p:cNvPr>
          <p:cNvSpPr txBox="1"/>
          <p:nvPr/>
        </p:nvSpPr>
        <p:spPr>
          <a:xfrm>
            <a:off x="5806683" y="-13839679"/>
            <a:ext cx="1752600" cy="23945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9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8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7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6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5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4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3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2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1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0</a:t>
            </a: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933BFAC6-242E-F338-F9B8-C5BCF2A7E051}"/>
              </a:ext>
            </a:extLst>
          </p:cNvPr>
          <p:cNvSpPr txBox="1"/>
          <p:nvPr/>
        </p:nvSpPr>
        <p:spPr>
          <a:xfrm>
            <a:off x="4511283" y="-13839678"/>
            <a:ext cx="1752600" cy="23945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9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8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7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6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5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4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3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2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1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0</a:t>
            </a: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61FAD08F-854C-222B-002C-13BCCF3F24CE}"/>
              </a:ext>
            </a:extLst>
          </p:cNvPr>
          <p:cNvSpPr txBox="1"/>
          <p:nvPr/>
        </p:nvSpPr>
        <p:spPr>
          <a:xfrm>
            <a:off x="3215883" y="-13839677"/>
            <a:ext cx="1752600" cy="23945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9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8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7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6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5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4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3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2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1</a:t>
            </a:r>
          </a:p>
          <a:p>
            <a:pPr algn="ctr"/>
            <a:r>
              <a:rPr lang="pt-BR" sz="15500" dirty="0">
                <a:solidFill>
                  <a:schemeClr val="tx2"/>
                </a:solidFill>
                <a:latin typeface="Bahnschrift" panose="020B0502040204020203" pitchFamily="34" charset="0"/>
              </a:rPr>
              <a:t>0</a:t>
            </a:r>
          </a:p>
        </p:txBody>
      </p:sp>
      <p:sp>
        <p:nvSpPr>
          <p:cNvPr id="65" name="Retângulo 64">
            <a:extLst>
              <a:ext uri="{FF2B5EF4-FFF2-40B4-BE49-F238E27FC236}">
                <a16:creationId xmlns:a16="http://schemas.microsoft.com/office/drawing/2014/main" id="{F4C8B915-8CDE-498D-A519-FF0DF91670FF}"/>
              </a:ext>
            </a:extLst>
          </p:cNvPr>
          <p:cNvSpPr/>
          <p:nvPr/>
        </p:nvSpPr>
        <p:spPr>
          <a:xfrm>
            <a:off x="0" y="-1"/>
            <a:ext cx="18288000" cy="74295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2"/>
              </a:solidFill>
            </a:endParaRPr>
          </a:p>
        </p:txBody>
      </p:sp>
      <p:sp>
        <p:nvSpPr>
          <p:cNvPr id="77" name="TextBox 14">
            <a:extLst>
              <a:ext uri="{FF2B5EF4-FFF2-40B4-BE49-F238E27FC236}">
                <a16:creationId xmlns:a16="http://schemas.microsoft.com/office/drawing/2014/main" id="{561C0FD1-9724-0A27-F02A-7F54A0623FE8}"/>
              </a:ext>
            </a:extLst>
          </p:cNvPr>
          <p:cNvSpPr txBox="1"/>
          <p:nvPr/>
        </p:nvSpPr>
        <p:spPr>
          <a:xfrm>
            <a:off x="2023137" y="6637502"/>
            <a:ext cx="7033691" cy="5450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8000" dirty="0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Criado </a:t>
            </a:r>
            <a:r>
              <a:rPr lang="en-US" sz="80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em</a:t>
            </a:r>
            <a:endParaRPr lang="en-US" sz="80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EF3550AB-0CA7-0663-1516-5E3BEAAD04E7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2" name="Corda 1">
              <a:extLst>
                <a:ext uri="{FF2B5EF4-FFF2-40B4-BE49-F238E27FC236}">
                  <a16:creationId xmlns:a16="http://schemas.microsoft.com/office/drawing/2014/main" id="{45594C17-C5D3-5ECF-2E68-5C2875A00523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76" name="Imagem 75">
              <a:extLst>
                <a:ext uri="{FF2B5EF4-FFF2-40B4-BE49-F238E27FC236}">
                  <a16:creationId xmlns:a16="http://schemas.microsoft.com/office/drawing/2014/main" id="{7095FF60-B2FE-B920-374C-D4E9F83BC5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09697C24-06EA-58BB-E9FE-75EDD65E53AF}"/>
              </a:ext>
            </a:extLst>
          </p:cNvPr>
          <p:cNvSpPr/>
          <p:nvPr/>
        </p:nvSpPr>
        <p:spPr>
          <a:xfrm>
            <a:off x="10439399" y="3924300"/>
            <a:ext cx="5867399" cy="1066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D8DD959F-D4E1-B2FA-5C06-A149D2EE88C9}"/>
              </a:ext>
            </a:extLst>
          </p:cNvPr>
          <p:cNvSpPr/>
          <p:nvPr/>
        </p:nvSpPr>
        <p:spPr>
          <a:xfrm>
            <a:off x="10439400" y="5276850"/>
            <a:ext cx="5867400" cy="1066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CE5844D3-6CEE-FF86-26D5-1095ADCCF59C}"/>
              </a:ext>
            </a:extLst>
          </p:cNvPr>
          <p:cNvSpPr/>
          <p:nvPr/>
        </p:nvSpPr>
        <p:spPr>
          <a:xfrm>
            <a:off x="10439400" y="6629400"/>
            <a:ext cx="5867400" cy="1066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6507E1E5-2081-556B-5981-384C9E146273}"/>
              </a:ext>
            </a:extLst>
          </p:cNvPr>
          <p:cNvSpPr txBox="1"/>
          <p:nvPr/>
        </p:nvSpPr>
        <p:spPr>
          <a:xfrm>
            <a:off x="10993670" y="3997693"/>
            <a:ext cx="1793934" cy="1077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187"/>
              </a:lnSpc>
              <a:spcBef>
                <a:spcPct val="0"/>
              </a:spcBef>
            </a:pPr>
            <a:r>
              <a:rPr lang="en-US" sz="7581" dirty="0">
                <a:solidFill>
                  <a:schemeClr val="accent6"/>
                </a:solidFill>
                <a:latin typeface="Intro"/>
                <a:ea typeface="Intro"/>
                <a:cs typeface="Intro"/>
                <a:sym typeface="Intro"/>
              </a:rPr>
              <a:t>271</a:t>
            </a:r>
          </a:p>
        </p:txBody>
      </p:sp>
      <p:sp>
        <p:nvSpPr>
          <p:cNvPr id="10" name="TextBox 15">
            <a:extLst>
              <a:ext uri="{FF2B5EF4-FFF2-40B4-BE49-F238E27FC236}">
                <a16:creationId xmlns:a16="http://schemas.microsoft.com/office/drawing/2014/main" id="{1C9FF789-0520-447D-FA89-E63AD66A0169}"/>
              </a:ext>
            </a:extLst>
          </p:cNvPr>
          <p:cNvSpPr txBox="1"/>
          <p:nvPr/>
        </p:nvSpPr>
        <p:spPr>
          <a:xfrm>
            <a:off x="11353800" y="5347355"/>
            <a:ext cx="1143000" cy="1077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187"/>
              </a:lnSpc>
              <a:spcBef>
                <a:spcPct val="0"/>
              </a:spcBef>
            </a:pPr>
            <a:r>
              <a:rPr lang="en-US" sz="7581" dirty="0">
                <a:solidFill>
                  <a:schemeClr val="accent6"/>
                </a:solidFill>
                <a:latin typeface="Intro"/>
                <a:ea typeface="Intro"/>
                <a:cs typeface="Intro"/>
                <a:sym typeface="Intro"/>
              </a:rPr>
              <a:t>62</a:t>
            </a:r>
          </a:p>
        </p:txBody>
      </p:sp>
      <p:sp>
        <p:nvSpPr>
          <p:cNvPr id="11" name="TextBox 15">
            <a:extLst>
              <a:ext uri="{FF2B5EF4-FFF2-40B4-BE49-F238E27FC236}">
                <a16:creationId xmlns:a16="http://schemas.microsoft.com/office/drawing/2014/main" id="{5B3B8B8B-8003-0629-07C4-FB1324153A50}"/>
              </a:ext>
            </a:extLst>
          </p:cNvPr>
          <p:cNvSpPr txBox="1"/>
          <p:nvPr/>
        </p:nvSpPr>
        <p:spPr>
          <a:xfrm>
            <a:off x="10578387" y="6695152"/>
            <a:ext cx="1905000" cy="1077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187"/>
              </a:lnSpc>
              <a:spcBef>
                <a:spcPct val="0"/>
              </a:spcBef>
            </a:pPr>
            <a:r>
              <a:rPr lang="en-US" sz="7581" dirty="0">
                <a:solidFill>
                  <a:schemeClr val="accent6"/>
                </a:solidFill>
                <a:latin typeface="Intro"/>
                <a:ea typeface="Intro"/>
                <a:cs typeface="Intro"/>
                <a:sym typeface="Intro"/>
              </a:rPr>
              <a:t>403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82AEDEFD-9548-7DBE-0216-13DE3B96521B}"/>
              </a:ext>
            </a:extLst>
          </p:cNvPr>
          <p:cNvSpPr txBox="1"/>
          <p:nvPr/>
        </p:nvSpPr>
        <p:spPr>
          <a:xfrm>
            <a:off x="12980117" y="4274566"/>
            <a:ext cx="2864706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32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Aposentados</a:t>
            </a:r>
            <a:endParaRPr lang="en-US" sz="32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B6ED5D67-EB2C-636D-4C7C-CB42005B0656}"/>
              </a:ext>
            </a:extLst>
          </p:cNvPr>
          <p:cNvSpPr txBox="1"/>
          <p:nvPr/>
        </p:nvSpPr>
        <p:spPr>
          <a:xfrm>
            <a:off x="12694602" y="5674686"/>
            <a:ext cx="2864706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32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Pensionistas</a:t>
            </a:r>
            <a:endParaRPr lang="en-US" sz="32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49B2B91D-3CE3-7A5B-EB19-BD909ED98588}"/>
              </a:ext>
            </a:extLst>
          </p:cNvPr>
          <p:cNvSpPr txBox="1"/>
          <p:nvPr/>
        </p:nvSpPr>
        <p:spPr>
          <a:xfrm>
            <a:off x="12584545" y="7038367"/>
            <a:ext cx="3861242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32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Segurados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ativos</a:t>
            </a:r>
            <a:endParaRPr lang="en-US" sz="32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C79B01-B783-EC53-7BA3-3F7DCEEA6D6E}"/>
              </a:ext>
            </a:extLst>
          </p:cNvPr>
          <p:cNvSpPr txBox="1"/>
          <p:nvPr/>
        </p:nvSpPr>
        <p:spPr>
          <a:xfrm>
            <a:off x="11835820" y="3351938"/>
            <a:ext cx="3074555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3200" b="1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Dados </a:t>
            </a:r>
            <a:r>
              <a:rPr lang="en-US" sz="3200" b="1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atuais</a:t>
            </a:r>
            <a:endParaRPr lang="en-US" sz="32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0D3D8203-55C6-5C93-7189-68C28DB99726}"/>
              </a:ext>
            </a:extLst>
          </p:cNvPr>
          <p:cNvSpPr/>
          <p:nvPr/>
        </p:nvSpPr>
        <p:spPr>
          <a:xfrm>
            <a:off x="-76200" y="1028700"/>
            <a:ext cx="5105400" cy="113199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TextBox 15">
            <a:extLst>
              <a:ext uri="{FF2B5EF4-FFF2-40B4-BE49-F238E27FC236}">
                <a16:creationId xmlns:a16="http://schemas.microsoft.com/office/drawing/2014/main" id="{A8A18BF1-5A11-4CA4-07EF-27F0887D92A6}"/>
              </a:ext>
            </a:extLst>
          </p:cNvPr>
          <p:cNvSpPr txBox="1"/>
          <p:nvPr/>
        </p:nvSpPr>
        <p:spPr>
          <a:xfrm>
            <a:off x="169482" y="1104404"/>
            <a:ext cx="4608563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187"/>
              </a:lnSpc>
              <a:spcBef>
                <a:spcPct val="0"/>
              </a:spcBef>
            </a:pPr>
            <a:r>
              <a:rPr lang="en-US" sz="6000" dirty="0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HISTÓRICO</a:t>
            </a:r>
          </a:p>
        </p:txBody>
      </p:sp>
      <p:grpSp>
        <p:nvGrpSpPr>
          <p:cNvPr id="30" name="Group 28">
            <a:extLst>
              <a:ext uri="{FF2B5EF4-FFF2-40B4-BE49-F238E27FC236}">
                <a16:creationId xmlns:a16="http://schemas.microsoft.com/office/drawing/2014/main" id="{89A01C91-8F67-A448-44B1-802865314F70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31" name="Group 29">
              <a:extLst>
                <a:ext uri="{FF2B5EF4-FFF2-40B4-BE49-F238E27FC236}">
                  <a16:creationId xmlns:a16="http://schemas.microsoft.com/office/drawing/2014/main" id="{2C29D154-19A3-EBBF-5980-1EFC7B3A2848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37" name="Freeform 30">
                <a:extLst>
                  <a:ext uri="{FF2B5EF4-FFF2-40B4-BE49-F238E27FC236}">
                    <a16:creationId xmlns:a16="http://schemas.microsoft.com/office/drawing/2014/main" id="{DB770574-E98A-8B59-8FCF-D2E45B932103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38" name="TextBox 31">
                <a:extLst>
                  <a:ext uri="{FF2B5EF4-FFF2-40B4-BE49-F238E27FC236}">
                    <a16:creationId xmlns:a16="http://schemas.microsoft.com/office/drawing/2014/main" id="{B1023DCB-1FB6-E613-2FF5-B8F9DA0E8416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32" name="TextBox 32">
              <a:extLst>
                <a:ext uri="{FF2B5EF4-FFF2-40B4-BE49-F238E27FC236}">
                  <a16:creationId xmlns:a16="http://schemas.microsoft.com/office/drawing/2014/main" id="{A96D98E4-CA44-15D8-7623-54B8DAF08DB7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37B1EF90-386A-59F4-0E51-1BB6335C0D34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3139AD1C-7B72-DE30-3BFF-E28CF99D0BAA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278FA3A3-A128-1F3E-5AD9-00193653D86D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36" name="TextBox 36">
              <a:extLst>
                <a:ext uri="{FF2B5EF4-FFF2-40B4-BE49-F238E27FC236}">
                  <a16:creationId xmlns:a16="http://schemas.microsoft.com/office/drawing/2014/main" id="{0091FA62-4898-B3D2-C5A2-C44644FC6FD6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4282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E515FF-EFDD-8FBA-D871-F897657A3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1EBEE77-DEA9-CD57-9EF8-70F35EB51E21}"/>
              </a:ext>
            </a:extLst>
          </p:cNvPr>
          <p:cNvSpPr txBox="1"/>
          <p:nvPr/>
        </p:nvSpPr>
        <p:spPr>
          <a:xfrm>
            <a:off x="1905001" y="-11466207"/>
            <a:ext cx="1752600" cy="23945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9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8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7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6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5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4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3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2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1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0</a:t>
            </a:r>
          </a:p>
        </p:txBody>
      </p:sp>
      <p:sp>
        <p:nvSpPr>
          <p:cNvPr id="23" name="TextBox 4">
            <a:extLst>
              <a:ext uri="{FF2B5EF4-FFF2-40B4-BE49-F238E27FC236}">
                <a16:creationId xmlns:a16="http://schemas.microsoft.com/office/drawing/2014/main" id="{1F310A5B-AFA7-1EEE-AD6A-5DE3486D3100}"/>
              </a:ext>
            </a:extLst>
          </p:cNvPr>
          <p:cNvSpPr txBox="1"/>
          <p:nvPr/>
        </p:nvSpPr>
        <p:spPr>
          <a:xfrm>
            <a:off x="2369513" y="-505810"/>
            <a:ext cx="8169216" cy="923070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262"/>
              </a:lnSpc>
            </a:pPr>
            <a:endParaRPr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C71F053-4DF2-2DF6-D664-04E434B0BB38}"/>
              </a:ext>
            </a:extLst>
          </p:cNvPr>
          <p:cNvSpPr txBox="1"/>
          <p:nvPr/>
        </p:nvSpPr>
        <p:spPr>
          <a:xfrm>
            <a:off x="5791200" y="-6829009"/>
            <a:ext cx="1752600" cy="23945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9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8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7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6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5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4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3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2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1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0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1E31819-8584-2B98-1935-777A38478EF7}"/>
              </a:ext>
            </a:extLst>
          </p:cNvPr>
          <p:cNvSpPr txBox="1"/>
          <p:nvPr/>
        </p:nvSpPr>
        <p:spPr>
          <a:xfrm>
            <a:off x="4511283" y="7353300"/>
            <a:ext cx="1752600" cy="23945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9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8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7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6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5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4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3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2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1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0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1FD4A13-F010-1320-CC0E-B96F971F5D65}"/>
              </a:ext>
            </a:extLst>
          </p:cNvPr>
          <p:cNvSpPr txBox="1"/>
          <p:nvPr/>
        </p:nvSpPr>
        <p:spPr>
          <a:xfrm>
            <a:off x="3215883" y="7353300"/>
            <a:ext cx="1752600" cy="23945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9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8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7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6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5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4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3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2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1</a:t>
            </a:r>
          </a:p>
          <a:p>
            <a:pPr algn="ctr"/>
            <a:r>
              <a:rPr lang="pt-BR" sz="15500" dirty="0">
                <a:solidFill>
                  <a:schemeClr val="accent6"/>
                </a:solidFill>
                <a:latin typeface="Bahnschrift" panose="020B0502040204020203" pitchFamily="34" charset="0"/>
              </a:rPr>
              <a:t>0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4F1DA64-5F62-31AF-5957-C240841AC402}"/>
              </a:ext>
            </a:extLst>
          </p:cNvPr>
          <p:cNvSpPr/>
          <p:nvPr/>
        </p:nvSpPr>
        <p:spPr>
          <a:xfrm>
            <a:off x="0" y="-1"/>
            <a:ext cx="18288000" cy="74295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TextBox 14">
            <a:extLst>
              <a:ext uri="{FF2B5EF4-FFF2-40B4-BE49-F238E27FC236}">
                <a16:creationId xmlns:a16="http://schemas.microsoft.com/office/drawing/2014/main" id="{87E61B10-338B-66AA-235F-EF9BE6F8A322}"/>
              </a:ext>
            </a:extLst>
          </p:cNvPr>
          <p:cNvSpPr txBox="1"/>
          <p:nvPr/>
        </p:nvSpPr>
        <p:spPr>
          <a:xfrm>
            <a:off x="2023137" y="6637502"/>
            <a:ext cx="7033691" cy="5450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8000" dirty="0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Criado </a:t>
            </a:r>
            <a:r>
              <a:rPr lang="en-US" sz="80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em</a:t>
            </a:r>
            <a:endParaRPr lang="en-US" sz="80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D7CE64D9-37F6-97E8-41ED-48F1333519C2}"/>
              </a:ext>
            </a:extLst>
          </p:cNvPr>
          <p:cNvSpPr/>
          <p:nvPr/>
        </p:nvSpPr>
        <p:spPr>
          <a:xfrm>
            <a:off x="0" y="9867228"/>
            <a:ext cx="18288000" cy="4762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8BBA0269-1A13-7712-A075-BB9BAD6CEF67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10" name="Corda 9">
              <a:extLst>
                <a:ext uri="{FF2B5EF4-FFF2-40B4-BE49-F238E27FC236}">
                  <a16:creationId xmlns:a16="http://schemas.microsoft.com/office/drawing/2014/main" id="{6EE746C8-09A2-A0EC-E820-521646CFB3BB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11" name="Imagem 10">
              <a:extLst>
                <a:ext uri="{FF2B5EF4-FFF2-40B4-BE49-F238E27FC236}">
                  <a16:creationId xmlns:a16="http://schemas.microsoft.com/office/drawing/2014/main" id="{104BBCFC-1B4B-83E3-D74D-9558A8C6BA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sp>
        <p:nvSpPr>
          <p:cNvPr id="12" name="Retângulo 11">
            <a:extLst>
              <a:ext uri="{FF2B5EF4-FFF2-40B4-BE49-F238E27FC236}">
                <a16:creationId xmlns:a16="http://schemas.microsoft.com/office/drawing/2014/main" id="{5BF27C2B-C035-A185-7F3A-041C508CF56E}"/>
              </a:ext>
            </a:extLst>
          </p:cNvPr>
          <p:cNvSpPr/>
          <p:nvPr/>
        </p:nvSpPr>
        <p:spPr>
          <a:xfrm>
            <a:off x="-76200" y="1028700"/>
            <a:ext cx="5105400" cy="113199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1FE7E712-BF96-35BA-F191-8F1B9D025DA6}"/>
              </a:ext>
            </a:extLst>
          </p:cNvPr>
          <p:cNvSpPr txBox="1"/>
          <p:nvPr/>
        </p:nvSpPr>
        <p:spPr>
          <a:xfrm>
            <a:off x="169482" y="1104404"/>
            <a:ext cx="4608563" cy="9805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187"/>
              </a:lnSpc>
              <a:spcBef>
                <a:spcPct val="0"/>
              </a:spcBef>
            </a:pPr>
            <a:r>
              <a:rPr lang="en-US" sz="6000" dirty="0">
                <a:solidFill>
                  <a:schemeClr val="accent6">
                    <a:lumMod val="75000"/>
                  </a:schemeClr>
                </a:solidFill>
                <a:latin typeface="Intro"/>
                <a:ea typeface="Intro"/>
                <a:cs typeface="Intro"/>
                <a:sym typeface="Intro"/>
              </a:rPr>
              <a:t>HISTÓRICO</a:t>
            </a:r>
          </a:p>
        </p:txBody>
      </p:sp>
      <p:grpSp>
        <p:nvGrpSpPr>
          <p:cNvPr id="14" name="Group 28">
            <a:extLst>
              <a:ext uri="{FF2B5EF4-FFF2-40B4-BE49-F238E27FC236}">
                <a16:creationId xmlns:a16="http://schemas.microsoft.com/office/drawing/2014/main" id="{7BD21655-0ADF-0EBE-8DBE-A0B8A1DEFF83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5" name="Group 29">
              <a:extLst>
                <a:ext uri="{FF2B5EF4-FFF2-40B4-BE49-F238E27FC236}">
                  <a16:creationId xmlns:a16="http://schemas.microsoft.com/office/drawing/2014/main" id="{0FDD5AA6-007F-685D-E6D1-9303C1434651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25" name="Freeform 30">
                <a:extLst>
                  <a:ext uri="{FF2B5EF4-FFF2-40B4-BE49-F238E27FC236}">
                    <a16:creationId xmlns:a16="http://schemas.microsoft.com/office/drawing/2014/main" id="{25EC4E6F-C688-7354-A7C1-299FB9410FC5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26" name="TextBox 31">
                <a:extLst>
                  <a:ext uri="{FF2B5EF4-FFF2-40B4-BE49-F238E27FC236}">
                    <a16:creationId xmlns:a16="http://schemas.microsoft.com/office/drawing/2014/main" id="{FDE48439-058C-9B15-A1BE-318293790740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6" name="TextBox 32">
              <a:extLst>
                <a:ext uri="{FF2B5EF4-FFF2-40B4-BE49-F238E27FC236}">
                  <a16:creationId xmlns:a16="http://schemas.microsoft.com/office/drawing/2014/main" id="{D2E5A312-A75B-3452-01B7-404A32ED3D43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7486540B-776B-2D6E-F68A-3F138633BD4D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21" name="Freeform 34">
              <a:extLst>
                <a:ext uri="{FF2B5EF4-FFF2-40B4-BE49-F238E27FC236}">
                  <a16:creationId xmlns:a16="http://schemas.microsoft.com/office/drawing/2014/main" id="{5C31FCAA-28A9-E962-E37E-B0C1C161F215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22" name="Freeform 35">
              <a:extLst>
                <a:ext uri="{FF2B5EF4-FFF2-40B4-BE49-F238E27FC236}">
                  <a16:creationId xmlns:a16="http://schemas.microsoft.com/office/drawing/2014/main" id="{7485F34D-9F57-9269-B236-11204411DD4B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24" name="TextBox 36">
              <a:extLst>
                <a:ext uri="{FF2B5EF4-FFF2-40B4-BE49-F238E27FC236}">
                  <a16:creationId xmlns:a16="http://schemas.microsoft.com/office/drawing/2014/main" id="{35883DF7-DF4F-9451-3527-127098042217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sp>
        <p:nvSpPr>
          <p:cNvPr id="17" name="Retângulo: Cantos Arredondados 16">
            <a:extLst>
              <a:ext uri="{FF2B5EF4-FFF2-40B4-BE49-F238E27FC236}">
                <a16:creationId xmlns:a16="http://schemas.microsoft.com/office/drawing/2014/main" id="{3B7FACBC-FB0C-98C9-F5A4-5393FA04B071}"/>
              </a:ext>
            </a:extLst>
          </p:cNvPr>
          <p:cNvSpPr/>
          <p:nvPr/>
        </p:nvSpPr>
        <p:spPr>
          <a:xfrm>
            <a:off x="10439399" y="3924300"/>
            <a:ext cx="5867399" cy="1066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EADAD00E-9FFD-7E10-6D15-170BD64F5A88}"/>
              </a:ext>
            </a:extLst>
          </p:cNvPr>
          <p:cNvSpPr/>
          <p:nvPr/>
        </p:nvSpPr>
        <p:spPr>
          <a:xfrm>
            <a:off x="10439400" y="5276850"/>
            <a:ext cx="5867400" cy="1066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B62E2AD3-3B75-EC24-36BF-735BB585CA01}"/>
              </a:ext>
            </a:extLst>
          </p:cNvPr>
          <p:cNvSpPr/>
          <p:nvPr/>
        </p:nvSpPr>
        <p:spPr>
          <a:xfrm>
            <a:off x="10439400" y="6629400"/>
            <a:ext cx="5867400" cy="10668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8950C56F-3CEE-338C-2800-015FC2AB4035}"/>
              </a:ext>
            </a:extLst>
          </p:cNvPr>
          <p:cNvSpPr txBox="1"/>
          <p:nvPr/>
        </p:nvSpPr>
        <p:spPr>
          <a:xfrm>
            <a:off x="10993670" y="3997693"/>
            <a:ext cx="1793934" cy="1077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187"/>
              </a:lnSpc>
              <a:spcBef>
                <a:spcPct val="0"/>
              </a:spcBef>
            </a:pPr>
            <a:r>
              <a:rPr lang="en-US" sz="7581" dirty="0">
                <a:solidFill>
                  <a:schemeClr val="accent6"/>
                </a:solidFill>
                <a:latin typeface="Intro"/>
                <a:ea typeface="Intro"/>
                <a:cs typeface="Intro"/>
                <a:sym typeface="Intro"/>
              </a:rPr>
              <a:t>271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50C15103-E821-54D2-0A26-0BA1F22E594D}"/>
              </a:ext>
            </a:extLst>
          </p:cNvPr>
          <p:cNvSpPr txBox="1"/>
          <p:nvPr/>
        </p:nvSpPr>
        <p:spPr>
          <a:xfrm>
            <a:off x="11353800" y="5347355"/>
            <a:ext cx="1143000" cy="1077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187"/>
              </a:lnSpc>
              <a:spcBef>
                <a:spcPct val="0"/>
              </a:spcBef>
            </a:pPr>
            <a:r>
              <a:rPr lang="en-US" sz="7581" dirty="0">
                <a:solidFill>
                  <a:schemeClr val="accent6"/>
                </a:solidFill>
                <a:latin typeface="Intro"/>
                <a:ea typeface="Intro"/>
                <a:cs typeface="Intro"/>
                <a:sym typeface="Intro"/>
              </a:rPr>
              <a:t>62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767F9056-1955-D191-01C2-324501EB3213}"/>
              </a:ext>
            </a:extLst>
          </p:cNvPr>
          <p:cNvSpPr txBox="1"/>
          <p:nvPr/>
        </p:nvSpPr>
        <p:spPr>
          <a:xfrm>
            <a:off x="10578387" y="6695152"/>
            <a:ext cx="1905000" cy="1077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187"/>
              </a:lnSpc>
              <a:spcBef>
                <a:spcPct val="0"/>
              </a:spcBef>
            </a:pPr>
            <a:r>
              <a:rPr lang="en-US" sz="7581" dirty="0">
                <a:solidFill>
                  <a:schemeClr val="accent6"/>
                </a:solidFill>
                <a:latin typeface="Intro"/>
                <a:ea typeface="Intro"/>
                <a:cs typeface="Intro"/>
                <a:sym typeface="Intro"/>
              </a:rPr>
              <a:t>403</a:t>
            </a:r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id="{1F7E62A7-7B67-1192-3E73-45A839467B68}"/>
              </a:ext>
            </a:extLst>
          </p:cNvPr>
          <p:cNvSpPr txBox="1"/>
          <p:nvPr/>
        </p:nvSpPr>
        <p:spPr>
          <a:xfrm>
            <a:off x="12980117" y="4274566"/>
            <a:ext cx="2864706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32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Aposentados</a:t>
            </a:r>
            <a:endParaRPr lang="en-US" sz="32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sp>
        <p:nvSpPr>
          <p:cNvPr id="32" name="TextBox 14">
            <a:extLst>
              <a:ext uri="{FF2B5EF4-FFF2-40B4-BE49-F238E27FC236}">
                <a16:creationId xmlns:a16="http://schemas.microsoft.com/office/drawing/2014/main" id="{9924F303-7A5B-BEA1-4390-F66B4826BFEA}"/>
              </a:ext>
            </a:extLst>
          </p:cNvPr>
          <p:cNvSpPr txBox="1"/>
          <p:nvPr/>
        </p:nvSpPr>
        <p:spPr>
          <a:xfrm>
            <a:off x="12694602" y="5674686"/>
            <a:ext cx="2864706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32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Pensionistas</a:t>
            </a:r>
            <a:endParaRPr lang="en-US" sz="32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sp>
        <p:nvSpPr>
          <p:cNvPr id="33" name="TextBox 14">
            <a:extLst>
              <a:ext uri="{FF2B5EF4-FFF2-40B4-BE49-F238E27FC236}">
                <a16:creationId xmlns:a16="http://schemas.microsoft.com/office/drawing/2014/main" id="{FD5031EB-7C1E-2D7C-A589-9BDF70C5359B}"/>
              </a:ext>
            </a:extLst>
          </p:cNvPr>
          <p:cNvSpPr txBox="1"/>
          <p:nvPr/>
        </p:nvSpPr>
        <p:spPr>
          <a:xfrm>
            <a:off x="12584545" y="7038367"/>
            <a:ext cx="3861242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32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Segurados</a:t>
            </a:r>
            <a:r>
              <a:rPr lang="en-US" sz="3200" dirty="0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Code Pro"/>
                <a:ea typeface="Code Pro"/>
                <a:cs typeface="Code Pro"/>
                <a:sym typeface="Code Pro"/>
              </a:rPr>
              <a:t>ativos</a:t>
            </a:r>
            <a:endParaRPr lang="en-US" sz="32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  <p:sp>
        <p:nvSpPr>
          <p:cNvPr id="43" name="TextBox 14">
            <a:extLst>
              <a:ext uri="{FF2B5EF4-FFF2-40B4-BE49-F238E27FC236}">
                <a16:creationId xmlns:a16="http://schemas.microsoft.com/office/drawing/2014/main" id="{C99B2720-4582-7C80-E980-1AADA9EEB3B5}"/>
              </a:ext>
            </a:extLst>
          </p:cNvPr>
          <p:cNvSpPr txBox="1"/>
          <p:nvPr/>
        </p:nvSpPr>
        <p:spPr>
          <a:xfrm>
            <a:off x="11835820" y="3351938"/>
            <a:ext cx="3074555" cy="391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042"/>
              </a:lnSpc>
            </a:pPr>
            <a:r>
              <a:rPr lang="en-US" sz="3200" b="1" dirty="0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Dados </a:t>
            </a:r>
            <a:r>
              <a:rPr lang="en-US" sz="3200" b="1" dirty="0" err="1">
                <a:solidFill>
                  <a:schemeClr val="bg1"/>
                </a:solidFill>
                <a:latin typeface="Code Pro"/>
                <a:ea typeface="Code Pro Bold"/>
                <a:cs typeface="Code Pro Bold"/>
                <a:sym typeface="Code Pro"/>
              </a:rPr>
              <a:t>atuais</a:t>
            </a:r>
            <a:endParaRPr lang="en-US" sz="3200" b="1" dirty="0">
              <a:solidFill>
                <a:schemeClr val="bg1"/>
              </a:solidFill>
              <a:latin typeface="Code Pro Bold"/>
              <a:ea typeface="Code Pro Bold"/>
              <a:cs typeface="Code Pro Bold"/>
              <a:sym typeface="Code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606270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B970D51-E4F8-0846-9CBB-B3FD53994E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51F4DE20-AFB6-444F-FBAA-163C3DFFF552}"/>
              </a:ext>
            </a:extLst>
          </p:cNvPr>
          <p:cNvSpPr/>
          <p:nvPr/>
        </p:nvSpPr>
        <p:spPr>
          <a:xfrm rot="16200000">
            <a:off x="9501300" y="-2216227"/>
            <a:ext cx="2977979" cy="145954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Triângulo isósceles 12">
            <a:extLst>
              <a:ext uri="{FF2B5EF4-FFF2-40B4-BE49-F238E27FC236}">
                <a16:creationId xmlns:a16="http://schemas.microsoft.com/office/drawing/2014/main" id="{E0F878E3-0137-F73E-A8B1-73BDE097F772}"/>
              </a:ext>
            </a:extLst>
          </p:cNvPr>
          <p:cNvSpPr/>
          <p:nvPr/>
        </p:nvSpPr>
        <p:spPr>
          <a:xfrm rot="5400000">
            <a:off x="-1946208" y="1616112"/>
            <a:ext cx="10972800" cy="7080384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37" name="Group 12">
            <a:extLst>
              <a:ext uri="{FF2B5EF4-FFF2-40B4-BE49-F238E27FC236}">
                <a16:creationId xmlns:a16="http://schemas.microsoft.com/office/drawing/2014/main" id="{28C7C4B9-93C7-4DF5-8FC8-412493DC94FE}"/>
              </a:ext>
            </a:extLst>
          </p:cNvPr>
          <p:cNvGrpSpPr/>
          <p:nvPr/>
        </p:nvGrpSpPr>
        <p:grpSpPr>
          <a:xfrm>
            <a:off x="2971800" y="225356"/>
            <a:ext cx="2406123" cy="1729580"/>
            <a:chOff x="0" y="0"/>
            <a:chExt cx="4558876" cy="3331798"/>
          </a:xfrm>
        </p:grpSpPr>
        <p:sp>
          <p:nvSpPr>
            <p:cNvPr id="38" name="TextBox 13">
              <a:extLst>
                <a:ext uri="{FF2B5EF4-FFF2-40B4-BE49-F238E27FC236}">
                  <a16:creationId xmlns:a16="http://schemas.microsoft.com/office/drawing/2014/main" id="{9B09A5C3-1A91-3CFC-9C19-B390AECF9A85}"/>
                </a:ext>
              </a:extLst>
            </p:cNvPr>
            <p:cNvSpPr txBox="1"/>
            <p:nvPr/>
          </p:nvSpPr>
          <p:spPr>
            <a:xfrm>
              <a:off x="526906" y="3082669"/>
              <a:ext cx="3017676" cy="2491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80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id="{5E0153EA-A9AC-73C4-5ABB-C82B0331BAA1}"/>
                </a:ext>
              </a:extLst>
            </p:cNvPr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id="{3E797A36-26CA-F09A-6826-B4E287D82197}"/>
                </a:ext>
              </a:extLst>
            </p:cNvPr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id="{6FA8E504-4350-4EBF-1DE0-D5E33241BBB2}"/>
                </a:ext>
              </a:extLst>
            </p:cNvPr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42" name="TextBox 17">
              <a:extLst>
                <a:ext uri="{FF2B5EF4-FFF2-40B4-BE49-F238E27FC236}">
                  <a16:creationId xmlns:a16="http://schemas.microsoft.com/office/drawing/2014/main" id="{238F6B75-C37F-A4CC-1735-CBBFBAE836E4}"/>
                </a:ext>
              </a:extLst>
            </p:cNvPr>
            <p:cNvSpPr txBox="1"/>
            <p:nvPr/>
          </p:nvSpPr>
          <p:spPr>
            <a:xfrm>
              <a:off x="599096" y="1116849"/>
              <a:ext cx="1297265" cy="6140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000" spc="52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sp>
        <p:nvSpPr>
          <p:cNvPr id="4" name="TextBox 14">
            <a:extLst>
              <a:ext uri="{FF2B5EF4-FFF2-40B4-BE49-F238E27FC236}">
                <a16:creationId xmlns:a16="http://schemas.microsoft.com/office/drawing/2014/main" id="{E9CDED82-DECF-4425-F438-EFEEFE4598E9}"/>
              </a:ext>
            </a:extLst>
          </p:cNvPr>
          <p:cNvSpPr txBox="1"/>
          <p:nvPr/>
        </p:nvSpPr>
        <p:spPr>
          <a:xfrm>
            <a:off x="7175287" y="4681835"/>
            <a:ext cx="10923545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latin typeface="Intro" panose="02000000000000000000" charset="0"/>
                <a:ea typeface="Code Pro Bold"/>
                <a:cs typeface="Code Pro Bold"/>
                <a:sym typeface="Code Pro"/>
              </a:rPr>
              <a:t>O </a:t>
            </a:r>
            <a:r>
              <a:rPr lang="en-US" sz="6000" b="1" dirty="0" err="1">
                <a:solidFill>
                  <a:schemeClr val="accent6">
                    <a:lumMod val="75000"/>
                  </a:schemeClr>
                </a:solidFill>
                <a:latin typeface="Intro" panose="02000000000000000000" charset="0"/>
                <a:ea typeface="Code Pro Bold"/>
                <a:cs typeface="Code Pro Bold"/>
                <a:sym typeface="Code Pro"/>
              </a:rPr>
              <a:t>início</a:t>
            </a:r>
            <a:r>
              <a:rPr lang="en-US" sz="6000" b="1" dirty="0">
                <a:solidFill>
                  <a:schemeClr val="accent6">
                    <a:lumMod val="75000"/>
                  </a:schemeClr>
                </a:solidFill>
                <a:latin typeface="Intro" panose="02000000000000000000" charset="0"/>
                <a:ea typeface="Code Pro Bold"/>
                <a:cs typeface="Code Pro Bold"/>
                <a:sym typeface="Code Pro"/>
              </a:rPr>
              <a:t> do </a:t>
            </a:r>
            <a:r>
              <a:rPr lang="en-US" sz="6000" b="1" dirty="0" err="1">
                <a:solidFill>
                  <a:schemeClr val="accent6">
                    <a:lumMod val="75000"/>
                  </a:schemeClr>
                </a:solidFill>
                <a:latin typeface="Intro" panose="02000000000000000000" charset="0"/>
                <a:ea typeface="Code Pro Bold"/>
                <a:cs typeface="Code Pro Bold"/>
                <a:sym typeface="Code Pro"/>
              </a:rPr>
              <a:t>Pró-Gestão</a:t>
            </a:r>
            <a:endParaRPr lang="en-US" sz="6000" b="1" dirty="0">
              <a:solidFill>
                <a:schemeClr val="accent6">
                  <a:lumMod val="75000"/>
                </a:schemeClr>
              </a:solidFill>
              <a:latin typeface="Intro" panose="02000000000000000000" charset="0"/>
              <a:ea typeface="Code Pro Bold"/>
              <a:cs typeface="Code Pro Bold"/>
              <a:sym typeface="Code Pro Bold"/>
            </a:endParaRP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BBF1298E-0756-3950-D85B-C61804DF900A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15" name="Corda 14">
              <a:extLst>
                <a:ext uri="{FF2B5EF4-FFF2-40B4-BE49-F238E27FC236}">
                  <a16:creationId xmlns:a16="http://schemas.microsoft.com/office/drawing/2014/main" id="{DD65B8C5-1BC9-B6E5-4FD1-3F8881307B72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16" name="Imagem 15">
              <a:extLst>
                <a:ext uri="{FF2B5EF4-FFF2-40B4-BE49-F238E27FC236}">
                  <a16:creationId xmlns:a16="http://schemas.microsoft.com/office/drawing/2014/main" id="{5ABA4162-AE4C-16AE-34C9-684F551F7B4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sp>
        <p:nvSpPr>
          <p:cNvPr id="6" name="Retângulo 5">
            <a:extLst>
              <a:ext uri="{FF2B5EF4-FFF2-40B4-BE49-F238E27FC236}">
                <a16:creationId xmlns:a16="http://schemas.microsoft.com/office/drawing/2014/main" id="{FBDA6EAC-A47E-1958-4164-10DE91182A2D}"/>
              </a:ext>
            </a:extLst>
          </p:cNvPr>
          <p:cNvSpPr/>
          <p:nvPr/>
        </p:nvSpPr>
        <p:spPr>
          <a:xfrm>
            <a:off x="14490487" y="5057581"/>
            <a:ext cx="228600" cy="83191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6" name="Picture 2" descr="Pró-Gestão RPPS – 1º Ente certificado no Nível IV – CONAPREV">
            <a:extLst>
              <a:ext uri="{FF2B5EF4-FFF2-40B4-BE49-F238E27FC236}">
                <a16:creationId xmlns:a16="http://schemas.microsoft.com/office/drawing/2014/main" id="{455CDB6F-FF1A-7D9A-7254-B65F74D12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29" y="4061966"/>
            <a:ext cx="6051732" cy="2057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049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754797" y="786850"/>
            <a:ext cx="7933487" cy="151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5939"/>
              </a:lnSpc>
            </a:pPr>
            <a:r>
              <a:rPr lang="en-US" sz="5766" u="none" strike="noStrike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Reunião</a:t>
            </a:r>
            <a:r>
              <a:rPr lang="en-US" sz="5766" u="none" strike="noStrike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com a equipe</a:t>
            </a:r>
          </a:p>
        </p:txBody>
      </p:sp>
      <p:sp>
        <p:nvSpPr>
          <p:cNvPr id="8" name="Freeform 8"/>
          <p:cNvSpPr/>
          <p:nvPr/>
        </p:nvSpPr>
        <p:spPr>
          <a:xfrm>
            <a:off x="10656212" y="2160464"/>
            <a:ext cx="716328" cy="544409"/>
          </a:xfrm>
          <a:custGeom>
            <a:avLst/>
            <a:gdLst/>
            <a:ahLst/>
            <a:cxnLst/>
            <a:rect l="l" t="t" r="r" b="b"/>
            <a:pathLst>
              <a:path w="716328" h="544409">
                <a:moveTo>
                  <a:pt x="0" y="0"/>
                </a:moveTo>
                <a:lnTo>
                  <a:pt x="716328" y="0"/>
                </a:lnTo>
                <a:lnTo>
                  <a:pt x="716328" y="544410"/>
                </a:lnTo>
                <a:lnTo>
                  <a:pt x="0" y="5444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0656212" y="8268480"/>
            <a:ext cx="716328" cy="544409"/>
          </a:xfrm>
          <a:custGeom>
            <a:avLst/>
            <a:gdLst/>
            <a:ahLst/>
            <a:cxnLst/>
            <a:rect l="l" t="t" r="r" b="b"/>
            <a:pathLst>
              <a:path w="716328" h="544409">
                <a:moveTo>
                  <a:pt x="716328" y="0"/>
                </a:moveTo>
                <a:lnTo>
                  <a:pt x="0" y="0"/>
                </a:lnTo>
                <a:lnTo>
                  <a:pt x="0" y="544409"/>
                </a:lnTo>
                <a:lnTo>
                  <a:pt x="716328" y="544409"/>
                </a:lnTo>
                <a:lnTo>
                  <a:pt x="716328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A1334C02-5665-7D51-407E-9D2AC4264246}"/>
              </a:ext>
            </a:extLst>
          </p:cNvPr>
          <p:cNvSpPr/>
          <p:nvPr/>
        </p:nvSpPr>
        <p:spPr>
          <a:xfrm>
            <a:off x="9765331" y="866626"/>
            <a:ext cx="1910111" cy="85537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4FAC659-FC5D-63E4-D710-6D0BAE16FF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67"/>
          <a:stretch>
            <a:fillRect/>
          </a:stretch>
        </p:blipFill>
        <p:spPr bwMode="auto">
          <a:xfrm>
            <a:off x="11014376" y="1717949"/>
            <a:ext cx="7315200" cy="6752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6">
            <a:extLst>
              <a:ext uri="{FF2B5EF4-FFF2-40B4-BE49-F238E27FC236}">
                <a16:creationId xmlns:a16="http://schemas.microsoft.com/office/drawing/2014/main" id="{1515B738-7616-973D-685C-ADBA5AE85D0A}"/>
              </a:ext>
            </a:extLst>
          </p:cNvPr>
          <p:cNvGrpSpPr/>
          <p:nvPr/>
        </p:nvGrpSpPr>
        <p:grpSpPr>
          <a:xfrm>
            <a:off x="843055" y="5295900"/>
            <a:ext cx="7933485" cy="838200"/>
            <a:chOff x="0" y="0"/>
            <a:chExt cx="2240809" cy="415770"/>
          </a:xfrm>
        </p:grpSpPr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A0B6162-7D14-A988-35D9-AB84B45BFFDA}"/>
                </a:ext>
              </a:extLst>
            </p:cNvPr>
            <p:cNvSpPr/>
            <p:nvPr/>
          </p:nvSpPr>
          <p:spPr>
            <a:xfrm>
              <a:off x="0" y="0"/>
              <a:ext cx="2240809" cy="415770"/>
            </a:xfrm>
            <a:custGeom>
              <a:avLst/>
              <a:gdLst/>
              <a:ahLst/>
              <a:cxnLst/>
              <a:rect l="l" t="t" r="r" b="b"/>
              <a:pathLst>
                <a:path w="2240809" h="415770">
                  <a:moveTo>
                    <a:pt x="0" y="0"/>
                  </a:moveTo>
                  <a:lnTo>
                    <a:pt x="2240809" y="0"/>
                  </a:lnTo>
                  <a:lnTo>
                    <a:pt x="2240809" y="415770"/>
                  </a:lnTo>
                  <a:lnTo>
                    <a:pt x="0" y="415770"/>
                  </a:lnTo>
                  <a:close/>
                </a:path>
              </a:pathLst>
            </a:custGeom>
            <a:solidFill>
              <a:srgbClr val="EBEBEB"/>
            </a:solidFill>
            <a:ln w="38100" cap="sq">
              <a:solidFill>
                <a:srgbClr val="154891"/>
              </a:solidFill>
              <a:prstDash val="solid"/>
              <a:miter/>
            </a:ln>
          </p:spPr>
        </p:sp>
        <p:sp>
          <p:nvSpPr>
            <p:cNvPr id="24" name="TextBox 8">
              <a:extLst>
                <a:ext uri="{FF2B5EF4-FFF2-40B4-BE49-F238E27FC236}">
                  <a16:creationId xmlns:a16="http://schemas.microsoft.com/office/drawing/2014/main" id="{C5463E65-3D57-222C-36E0-E5458A9FEC67}"/>
                </a:ext>
              </a:extLst>
            </p:cNvPr>
            <p:cNvSpPr txBox="1"/>
            <p:nvPr/>
          </p:nvSpPr>
          <p:spPr>
            <a:xfrm>
              <a:off x="0" y="-57150"/>
              <a:ext cx="2240809" cy="4729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sp>
        <p:nvSpPr>
          <p:cNvPr id="25" name="TextBox 12">
            <a:extLst>
              <a:ext uri="{FF2B5EF4-FFF2-40B4-BE49-F238E27FC236}">
                <a16:creationId xmlns:a16="http://schemas.microsoft.com/office/drawing/2014/main" id="{1C9E4FE3-ABC0-68A7-6373-C8E04D6A25F9}"/>
              </a:ext>
            </a:extLst>
          </p:cNvPr>
          <p:cNvSpPr txBox="1"/>
          <p:nvPr/>
        </p:nvSpPr>
        <p:spPr>
          <a:xfrm>
            <a:off x="2229495" y="5585556"/>
            <a:ext cx="6950965" cy="314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2583"/>
              </a:lnSpc>
              <a:spcBef>
                <a:spcPct val="0"/>
              </a:spcBef>
            </a:pPr>
            <a:r>
              <a:rPr lang="en-US" sz="200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Tomada de </a:t>
            </a:r>
            <a:r>
              <a:rPr lang="en-US" sz="200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decisão</a:t>
            </a:r>
            <a:r>
              <a:rPr lang="en-US" sz="200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para </a:t>
            </a:r>
            <a:r>
              <a:rPr lang="en-US" sz="200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adesão</a:t>
            </a:r>
            <a:r>
              <a:rPr lang="en-US" sz="200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</a:t>
            </a:r>
            <a:r>
              <a:rPr lang="en-US" sz="200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ao</a:t>
            </a:r>
            <a:r>
              <a:rPr lang="en-US" sz="200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</a:t>
            </a:r>
            <a:r>
              <a:rPr lang="en-US" sz="200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Pró-Gestão</a:t>
            </a:r>
            <a:r>
              <a:rPr lang="en-US" sz="200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.</a:t>
            </a:r>
          </a:p>
        </p:txBody>
      </p:sp>
      <p:grpSp>
        <p:nvGrpSpPr>
          <p:cNvPr id="30" name="Group 22">
            <a:extLst>
              <a:ext uri="{FF2B5EF4-FFF2-40B4-BE49-F238E27FC236}">
                <a16:creationId xmlns:a16="http://schemas.microsoft.com/office/drawing/2014/main" id="{5681CC9B-7124-FC75-2578-D013286366E1}"/>
              </a:ext>
            </a:extLst>
          </p:cNvPr>
          <p:cNvGrpSpPr/>
          <p:nvPr/>
        </p:nvGrpSpPr>
        <p:grpSpPr>
          <a:xfrm>
            <a:off x="843055" y="5295900"/>
            <a:ext cx="1141866" cy="838200"/>
            <a:chOff x="0" y="0"/>
            <a:chExt cx="300738" cy="415770"/>
          </a:xfrm>
        </p:grpSpPr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id="{B61ADCA0-54A8-CFB1-9FCC-BB24E76A9593}"/>
                </a:ext>
              </a:extLst>
            </p:cNvPr>
            <p:cNvSpPr/>
            <p:nvPr/>
          </p:nvSpPr>
          <p:spPr>
            <a:xfrm>
              <a:off x="0" y="0"/>
              <a:ext cx="300738" cy="415770"/>
            </a:xfrm>
            <a:custGeom>
              <a:avLst/>
              <a:gdLst/>
              <a:ahLst/>
              <a:cxnLst/>
              <a:rect l="l" t="t" r="r" b="b"/>
              <a:pathLst>
                <a:path w="300738" h="415770">
                  <a:moveTo>
                    <a:pt x="0" y="0"/>
                  </a:moveTo>
                  <a:lnTo>
                    <a:pt x="300738" y="0"/>
                  </a:lnTo>
                  <a:lnTo>
                    <a:pt x="300738" y="415770"/>
                  </a:lnTo>
                  <a:lnTo>
                    <a:pt x="0" y="415770"/>
                  </a:lnTo>
                  <a:close/>
                </a:path>
              </a:pathLst>
            </a:custGeom>
            <a:solidFill>
              <a:srgbClr val="154891"/>
            </a:solidFill>
          </p:spPr>
        </p:sp>
        <p:sp>
          <p:nvSpPr>
            <p:cNvPr id="32" name="TextBox 24">
              <a:extLst>
                <a:ext uri="{FF2B5EF4-FFF2-40B4-BE49-F238E27FC236}">
                  <a16:creationId xmlns:a16="http://schemas.microsoft.com/office/drawing/2014/main" id="{D6373C7C-3D7D-7B4B-9A2F-B4F36B555FC9}"/>
                </a:ext>
              </a:extLst>
            </p:cNvPr>
            <p:cNvSpPr txBox="1"/>
            <p:nvPr/>
          </p:nvSpPr>
          <p:spPr>
            <a:xfrm>
              <a:off x="0" y="-57150"/>
              <a:ext cx="300738" cy="4729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grpSp>
        <p:nvGrpSpPr>
          <p:cNvPr id="33" name="Group 6">
            <a:extLst>
              <a:ext uri="{FF2B5EF4-FFF2-40B4-BE49-F238E27FC236}">
                <a16:creationId xmlns:a16="http://schemas.microsoft.com/office/drawing/2014/main" id="{C0737096-9FF8-6586-906D-8C6EFC38FA71}"/>
              </a:ext>
            </a:extLst>
          </p:cNvPr>
          <p:cNvGrpSpPr/>
          <p:nvPr/>
        </p:nvGrpSpPr>
        <p:grpSpPr>
          <a:xfrm>
            <a:off x="843056" y="4015464"/>
            <a:ext cx="7933486" cy="838200"/>
            <a:chOff x="0" y="0"/>
            <a:chExt cx="2240809" cy="415770"/>
          </a:xfrm>
        </p:grpSpPr>
        <p:sp>
          <p:nvSpPr>
            <p:cNvPr id="34" name="Freeform 7">
              <a:extLst>
                <a:ext uri="{FF2B5EF4-FFF2-40B4-BE49-F238E27FC236}">
                  <a16:creationId xmlns:a16="http://schemas.microsoft.com/office/drawing/2014/main" id="{91F47C70-D34E-5F49-46B8-67F38D3D4B9D}"/>
                </a:ext>
              </a:extLst>
            </p:cNvPr>
            <p:cNvSpPr/>
            <p:nvPr/>
          </p:nvSpPr>
          <p:spPr>
            <a:xfrm>
              <a:off x="0" y="0"/>
              <a:ext cx="2240809" cy="415770"/>
            </a:xfrm>
            <a:custGeom>
              <a:avLst/>
              <a:gdLst/>
              <a:ahLst/>
              <a:cxnLst/>
              <a:rect l="l" t="t" r="r" b="b"/>
              <a:pathLst>
                <a:path w="2240809" h="415770">
                  <a:moveTo>
                    <a:pt x="0" y="0"/>
                  </a:moveTo>
                  <a:lnTo>
                    <a:pt x="2240809" y="0"/>
                  </a:lnTo>
                  <a:lnTo>
                    <a:pt x="2240809" y="415770"/>
                  </a:lnTo>
                  <a:lnTo>
                    <a:pt x="0" y="415770"/>
                  </a:lnTo>
                  <a:close/>
                </a:path>
              </a:pathLst>
            </a:custGeom>
            <a:solidFill>
              <a:srgbClr val="EBEBEB"/>
            </a:solidFill>
            <a:ln w="38100" cap="sq">
              <a:solidFill>
                <a:srgbClr val="154891"/>
              </a:solidFill>
              <a:prstDash val="solid"/>
              <a:miter/>
            </a:ln>
          </p:spPr>
        </p:sp>
        <p:sp>
          <p:nvSpPr>
            <p:cNvPr id="35" name="TextBox 8">
              <a:extLst>
                <a:ext uri="{FF2B5EF4-FFF2-40B4-BE49-F238E27FC236}">
                  <a16:creationId xmlns:a16="http://schemas.microsoft.com/office/drawing/2014/main" id="{9DA16179-D4A8-344A-D51C-E4CA37E5B1AC}"/>
                </a:ext>
              </a:extLst>
            </p:cNvPr>
            <p:cNvSpPr txBox="1"/>
            <p:nvPr/>
          </p:nvSpPr>
          <p:spPr>
            <a:xfrm>
              <a:off x="0" y="-57150"/>
              <a:ext cx="2240809" cy="4729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grpSp>
        <p:nvGrpSpPr>
          <p:cNvPr id="36" name="Group 22">
            <a:extLst>
              <a:ext uri="{FF2B5EF4-FFF2-40B4-BE49-F238E27FC236}">
                <a16:creationId xmlns:a16="http://schemas.microsoft.com/office/drawing/2014/main" id="{F38F5A9E-06ED-FAA4-8C7D-11DF1B0ABE9E}"/>
              </a:ext>
            </a:extLst>
          </p:cNvPr>
          <p:cNvGrpSpPr/>
          <p:nvPr/>
        </p:nvGrpSpPr>
        <p:grpSpPr>
          <a:xfrm>
            <a:off x="843055" y="4015464"/>
            <a:ext cx="1141866" cy="838200"/>
            <a:chOff x="0" y="0"/>
            <a:chExt cx="300738" cy="415770"/>
          </a:xfrm>
        </p:grpSpPr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267E2AE8-B032-89DA-3957-D0C9276ACB00}"/>
                </a:ext>
              </a:extLst>
            </p:cNvPr>
            <p:cNvSpPr/>
            <p:nvPr/>
          </p:nvSpPr>
          <p:spPr>
            <a:xfrm>
              <a:off x="0" y="0"/>
              <a:ext cx="300738" cy="415770"/>
            </a:xfrm>
            <a:custGeom>
              <a:avLst/>
              <a:gdLst/>
              <a:ahLst/>
              <a:cxnLst/>
              <a:rect l="l" t="t" r="r" b="b"/>
              <a:pathLst>
                <a:path w="300738" h="415770">
                  <a:moveTo>
                    <a:pt x="0" y="0"/>
                  </a:moveTo>
                  <a:lnTo>
                    <a:pt x="300738" y="0"/>
                  </a:lnTo>
                  <a:lnTo>
                    <a:pt x="300738" y="415770"/>
                  </a:lnTo>
                  <a:lnTo>
                    <a:pt x="0" y="415770"/>
                  </a:lnTo>
                  <a:close/>
                </a:path>
              </a:pathLst>
            </a:custGeom>
            <a:solidFill>
              <a:srgbClr val="154891"/>
            </a:solidFill>
          </p:spPr>
        </p:sp>
        <p:sp>
          <p:nvSpPr>
            <p:cNvPr id="38" name="TextBox 24">
              <a:extLst>
                <a:ext uri="{FF2B5EF4-FFF2-40B4-BE49-F238E27FC236}">
                  <a16:creationId xmlns:a16="http://schemas.microsoft.com/office/drawing/2014/main" id="{CC685CF3-8F44-ECF2-3DBF-AF305206F66D}"/>
                </a:ext>
              </a:extLst>
            </p:cNvPr>
            <p:cNvSpPr txBox="1"/>
            <p:nvPr/>
          </p:nvSpPr>
          <p:spPr>
            <a:xfrm>
              <a:off x="0" y="-57150"/>
              <a:ext cx="300738" cy="4729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sp>
        <p:nvSpPr>
          <p:cNvPr id="26" name="TextBox 13">
            <a:extLst>
              <a:ext uri="{FF2B5EF4-FFF2-40B4-BE49-F238E27FC236}">
                <a16:creationId xmlns:a16="http://schemas.microsoft.com/office/drawing/2014/main" id="{26741DDC-E5DF-E632-4B9B-5E88B6727C01}"/>
              </a:ext>
            </a:extLst>
          </p:cNvPr>
          <p:cNvSpPr txBox="1"/>
          <p:nvPr/>
        </p:nvSpPr>
        <p:spPr>
          <a:xfrm>
            <a:off x="2203031" y="4277469"/>
            <a:ext cx="6950965" cy="3141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ts val="2583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Renuião</a:t>
            </a:r>
            <a:r>
              <a:rPr lang="en-US" sz="200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com equipe e </a:t>
            </a:r>
            <a:r>
              <a:rPr lang="en-US" sz="200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conselheiros</a:t>
            </a:r>
            <a:r>
              <a:rPr lang="en-US" sz="200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do Prev DB.</a:t>
            </a:r>
          </a:p>
        </p:txBody>
      </p:sp>
      <p:grpSp>
        <p:nvGrpSpPr>
          <p:cNvPr id="1036" name="Agrupar 1035">
            <a:extLst>
              <a:ext uri="{FF2B5EF4-FFF2-40B4-BE49-F238E27FC236}">
                <a16:creationId xmlns:a16="http://schemas.microsoft.com/office/drawing/2014/main" id="{6983AD11-F79C-9762-2E89-99D10E7DA717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1037" name="Corda 1036">
              <a:extLst>
                <a:ext uri="{FF2B5EF4-FFF2-40B4-BE49-F238E27FC236}">
                  <a16:creationId xmlns:a16="http://schemas.microsoft.com/office/drawing/2014/main" id="{BD106B54-CE48-E4E8-7CA4-19BA07E772DB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1038" name="Imagem 1037">
              <a:extLst>
                <a:ext uri="{FF2B5EF4-FFF2-40B4-BE49-F238E27FC236}">
                  <a16:creationId xmlns:a16="http://schemas.microsoft.com/office/drawing/2014/main" id="{3A6405F9-0587-8A35-2D5A-6561DDE06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grpSp>
        <p:nvGrpSpPr>
          <p:cNvPr id="1039" name="Group 28">
            <a:extLst>
              <a:ext uri="{FF2B5EF4-FFF2-40B4-BE49-F238E27FC236}">
                <a16:creationId xmlns:a16="http://schemas.microsoft.com/office/drawing/2014/main" id="{475A948D-20FA-58EC-7EFB-E4C12FBC68C6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040" name="Group 29">
              <a:extLst>
                <a:ext uri="{FF2B5EF4-FFF2-40B4-BE49-F238E27FC236}">
                  <a16:creationId xmlns:a16="http://schemas.microsoft.com/office/drawing/2014/main" id="{58C01D6F-5B23-801E-007A-E2F3B72C63A6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046" name="Freeform 30">
                <a:extLst>
                  <a:ext uri="{FF2B5EF4-FFF2-40B4-BE49-F238E27FC236}">
                    <a16:creationId xmlns:a16="http://schemas.microsoft.com/office/drawing/2014/main" id="{66C8CECC-AD66-F2E8-8CB2-44C2CA6F5D03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047" name="TextBox 31">
                <a:extLst>
                  <a:ext uri="{FF2B5EF4-FFF2-40B4-BE49-F238E27FC236}">
                    <a16:creationId xmlns:a16="http://schemas.microsoft.com/office/drawing/2014/main" id="{15437DAE-F14C-F270-0830-74C77FB072A0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041" name="TextBox 32">
              <a:extLst>
                <a:ext uri="{FF2B5EF4-FFF2-40B4-BE49-F238E27FC236}">
                  <a16:creationId xmlns:a16="http://schemas.microsoft.com/office/drawing/2014/main" id="{4DAF4840-77B6-4C9D-0AB3-96EBD23F776A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042" name="Freeform 33">
              <a:extLst>
                <a:ext uri="{FF2B5EF4-FFF2-40B4-BE49-F238E27FC236}">
                  <a16:creationId xmlns:a16="http://schemas.microsoft.com/office/drawing/2014/main" id="{31ECC438-F89B-5972-182A-92B26EB5016F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71630" t="-280043" r="-81277" b="-208395"/>
              </a:stretch>
            </a:blipFill>
          </p:spPr>
        </p:sp>
        <p:sp>
          <p:nvSpPr>
            <p:cNvPr id="1043" name="Freeform 34">
              <a:extLst>
                <a:ext uri="{FF2B5EF4-FFF2-40B4-BE49-F238E27FC236}">
                  <a16:creationId xmlns:a16="http://schemas.microsoft.com/office/drawing/2014/main" id="{0484E66D-2743-C807-352F-A7B3DEAB93EA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71630" t="-433787" r="-81277" b="-147114"/>
              </a:stretch>
            </a:blipFill>
          </p:spPr>
        </p:sp>
        <p:sp>
          <p:nvSpPr>
            <p:cNvPr id="1044" name="Freeform 35">
              <a:extLst>
                <a:ext uri="{FF2B5EF4-FFF2-40B4-BE49-F238E27FC236}">
                  <a16:creationId xmlns:a16="http://schemas.microsoft.com/office/drawing/2014/main" id="{EE17954B-CD95-C1E4-66DA-A12549AC24F1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b="-5193"/>
              </a:stretch>
            </a:blipFill>
          </p:spPr>
        </p:sp>
        <p:sp>
          <p:nvSpPr>
            <p:cNvPr id="1045" name="TextBox 36">
              <a:extLst>
                <a:ext uri="{FF2B5EF4-FFF2-40B4-BE49-F238E27FC236}">
                  <a16:creationId xmlns:a16="http://schemas.microsoft.com/office/drawing/2014/main" id="{9CFAECFC-A40D-7A18-2AAC-9B0C129939C5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97A88-CD20-0E52-8F17-F310A811D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FC094222-1268-056A-FF5F-73A61ADAB965}"/>
              </a:ext>
            </a:extLst>
          </p:cNvPr>
          <p:cNvSpPr txBox="1"/>
          <p:nvPr/>
        </p:nvSpPr>
        <p:spPr>
          <a:xfrm>
            <a:off x="4727639" y="187883"/>
            <a:ext cx="7933487" cy="2077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ts val="8440"/>
              </a:lnSpc>
            </a:pPr>
            <a:r>
              <a:rPr lang="en-US" sz="5400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Assinatura</a:t>
            </a:r>
            <a:r>
              <a:rPr lang="en-US" sz="8800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5400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do </a:t>
            </a:r>
            <a:r>
              <a:rPr lang="en-US" sz="5400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termo</a:t>
            </a:r>
            <a:r>
              <a:rPr lang="en-US" sz="5400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de </a:t>
            </a:r>
            <a:r>
              <a:rPr lang="en-US" sz="5400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adesão</a:t>
            </a:r>
            <a:endParaRPr lang="en-US" sz="5400" dirty="0">
              <a:solidFill>
                <a:srgbClr val="154891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grpSp>
        <p:nvGrpSpPr>
          <p:cNvPr id="1036" name="Agrupar 1035">
            <a:extLst>
              <a:ext uri="{FF2B5EF4-FFF2-40B4-BE49-F238E27FC236}">
                <a16:creationId xmlns:a16="http://schemas.microsoft.com/office/drawing/2014/main" id="{BC7C2D31-F6D2-58DD-1E53-ADBF184AC7EE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1037" name="Corda 1036">
              <a:extLst>
                <a:ext uri="{FF2B5EF4-FFF2-40B4-BE49-F238E27FC236}">
                  <a16:creationId xmlns:a16="http://schemas.microsoft.com/office/drawing/2014/main" id="{71823067-61BD-CD6F-D525-3A973787BA0A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1038" name="Imagem 1037">
              <a:extLst>
                <a:ext uri="{FF2B5EF4-FFF2-40B4-BE49-F238E27FC236}">
                  <a16:creationId xmlns:a16="http://schemas.microsoft.com/office/drawing/2014/main" id="{9EB63115-C441-7869-ABC8-E58147943B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grpSp>
        <p:nvGrpSpPr>
          <p:cNvPr id="1039" name="Group 28">
            <a:extLst>
              <a:ext uri="{FF2B5EF4-FFF2-40B4-BE49-F238E27FC236}">
                <a16:creationId xmlns:a16="http://schemas.microsoft.com/office/drawing/2014/main" id="{A0B7BDA2-F1C7-5B21-BB56-A73EF9B68EF8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040" name="Group 29">
              <a:extLst>
                <a:ext uri="{FF2B5EF4-FFF2-40B4-BE49-F238E27FC236}">
                  <a16:creationId xmlns:a16="http://schemas.microsoft.com/office/drawing/2014/main" id="{1721D417-5CAF-575C-A41A-87F3CA8D60A3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046" name="Freeform 30">
                <a:extLst>
                  <a:ext uri="{FF2B5EF4-FFF2-40B4-BE49-F238E27FC236}">
                    <a16:creationId xmlns:a16="http://schemas.microsoft.com/office/drawing/2014/main" id="{3A17AD62-072F-1517-E472-B9E9E345E92C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047" name="TextBox 31">
                <a:extLst>
                  <a:ext uri="{FF2B5EF4-FFF2-40B4-BE49-F238E27FC236}">
                    <a16:creationId xmlns:a16="http://schemas.microsoft.com/office/drawing/2014/main" id="{DB93703D-6642-2452-3549-20CFE56EF7E9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041" name="TextBox 32">
              <a:extLst>
                <a:ext uri="{FF2B5EF4-FFF2-40B4-BE49-F238E27FC236}">
                  <a16:creationId xmlns:a16="http://schemas.microsoft.com/office/drawing/2014/main" id="{0057944F-9BE4-BE18-EC55-B7C761D67E97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042" name="Freeform 33">
              <a:extLst>
                <a:ext uri="{FF2B5EF4-FFF2-40B4-BE49-F238E27FC236}">
                  <a16:creationId xmlns:a16="http://schemas.microsoft.com/office/drawing/2014/main" id="{884561FB-51D2-35C1-AFB0-AF72392B7D04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1043" name="Freeform 34">
              <a:extLst>
                <a:ext uri="{FF2B5EF4-FFF2-40B4-BE49-F238E27FC236}">
                  <a16:creationId xmlns:a16="http://schemas.microsoft.com/office/drawing/2014/main" id="{6EC4ECA6-4380-7662-4C1F-EAABFF3A478B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044" name="Freeform 35">
              <a:extLst>
                <a:ext uri="{FF2B5EF4-FFF2-40B4-BE49-F238E27FC236}">
                  <a16:creationId xmlns:a16="http://schemas.microsoft.com/office/drawing/2014/main" id="{E005E197-8963-78EA-3F84-120BB6716397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045" name="TextBox 36">
              <a:extLst>
                <a:ext uri="{FF2B5EF4-FFF2-40B4-BE49-F238E27FC236}">
                  <a16:creationId xmlns:a16="http://schemas.microsoft.com/office/drawing/2014/main" id="{31981A2B-7B3C-B421-7E66-014A7790E1DF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pic>
        <p:nvPicPr>
          <p:cNvPr id="2" name="Imagem 1">
            <a:extLst>
              <a:ext uri="{FF2B5EF4-FFF2-40B4-BE49-F238E27FC236}">
                <a16:creationId xmlns:a16="http://schemas.microsoft.com/office/drawing/2014/main" id="{E8BAACBA-F4A1-D1A8-8F70-913FA681D89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" r="3674" b="9246"/>
          <a:stretch>
            <a:fillRect/>
          </a:stretch>
        </p:blipFill>
        <p:spPr>
          <a:xfrm>
            <a:off x="6078321" y="2494554"/>
            <a:ext cx="5232124" cy="736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B97EDB34-18DF-7E73-9414-0B341054710D}"/>
              </a:ext>
            </a:extLst>
          </p:cNvPr>
          <p:cNvSpPr/>
          <p:nvPr/>
        </p:nvSpPr>
        <p:spPr>
          <a:xfrm>
            <a:off x="-22417" y="493651"/>
            <a:ext cx="1910111" cy="92996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6553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D5204B-36E1-F895-4308-A469F02FC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m 42">
            <a:extLst>
              <a:ext uri="{FF2B5EF4-FFF2-40B4-BE49-F238E27FC236}">
                <a16:creationId xmlns:a16="http://schemas.microsoft.com/office/drawing/2014/main" id="{583FEDB0-F806-CBF3-FD02-87E6044B13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54"/>
          <a:stretch>
            <a:fillRect/>
          </a:stretch>
        </p:blipFill>
        <p:spPr>
          <a:xfrm>
            <a:off x="32264" y="3053771"/>
            <a:ext cx="4441923" cy="3000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928E0882-2DC4-A1B0-544F-4A6505478F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6"/>
          <a:stretch>
            <a:fillRect/>
          </a:stretch>
        </p:blipFill>
        <p:spPr>
          <a:xfrm>
            <a:off x="13810880" y="3053768"/>
            <a:ext cx="4432631" cy="300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1B5D8FE1-D6E4-1998-E893-434E9DD5D9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10" b="21201"/>
          <a:stretch>
            <a:fillRect/>
          </a:stretch>
        </p:blipFill>
        <p:spPr bwMode="auto">
          <a:xfrm>
            <a:off x="4616412" y="3053768"/>
            <a:ext cx="4432631" cy="3000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51A2D2E3-AA24-ADBE-0014-D073CA67B3FE}"/>
              </a:ext>
            </a:extLst>
          </p:cNvPr>
          <p:cNvSpPr txBox="1"/>
          <p:nvPr/>
        </p:nvSpPr>
        <p:spPr>
          <a:xfrm>
            <a:off x="520251" y="610136"/>
            <a:ext cx="9302577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951"/>
              </a:lnSpc>
            </a:pPr>
            <a:r>
              <a:rPr lang="en-US" sz="5460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Reuniões</a:t>
            </a:r>
            <a:r>
              <a:rPr lang="en-US" sz="5460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para </a:t>
            </a:r>
            <a:r>
              <a:rPr lang="en-US" sz="5460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discussão</a:t>
            </a:r>
            <a:r>
              <a:rPr lang="en-US" sz="5460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das </a:t>
            </a:r>
            <a:r>
              <a:rPr lang="en-US" sz="5460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ações</a:t>
            </a:r>
            <a:endParaRPr lang="en-US" sz="5460" dirty="0">
              <a:solidFill>
                <a:srgbClr val="154891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grpSp>
        <p:nvGrpSpPr>
          <p:cNvPr id="47" name="Agrupar 46">
            <a:extLst>
              <a:ext uri="{FF2B5EF4-FFF2-40B4-BE49-F238E27FC236}">
                <a16:creationId xmlns:a16="http://schemas.microsoft.com/office/drawing/2014/main" id="{F2BDC102-4CED-098B-DF38-0A7BD4FEE5B3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45" name="Corda 44">
              <a:extLst>
                <a:ext uri="{FF2B5EF4-FFF2-40B4-BE49-F238E27FC236}">
                  <a16:creationId xmlns:a16="http://schemas.microsoft.com/office/drawing/2014/main" id="{AC852228-BC99-4109-C971-AFE56D295BA1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46" name="Imagem 45">
              <a:extLst>
                <a:ext uri="{FF2B5EF4-FFF2-40B4-BE49-F238E27FC236}">
                  <a16:creationId xmlns:a16="http://schemas.microsoft.com/office/drawing/2014/main" id="{C95F1A0F-E8B9-773A-F6FE-F7DCD2C7C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grpSp>
        <p:nvGrpSpPr>
          <p:cNvPr id="57" name="Group 28">
            <a:extLst>
              <a:ext uri="{FF2B5EF4-FFF2-40B4-BE49-F238E27FC236}">
                <a16:creationId xmlns:a16="http://schemas.microsoft.com/office/drawing/2014/main" id="{A7A437EB-8C28-866B-7896-D5A6296F6AAF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58" name="Group 29">
              <a:extLst>
                <a:ext uri="{FF2B5EF4-FFF2-40B4-BE49-F238E27FC236}">
                  <a16:creationId xmlns:a16="http://schemas.microsoft.com/office/drawing/2014/main" id="{5A48E41D-3885-3BD2-8315-0FF346FF8801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024" name="Freeform 30">
                <a:extLst>
                  <a:ext uri="{FF2B5EF4-FFF2-40B4-BE49-F238E27FC236}">
                    <a16:creationId xmlns:a16="http://schemas.microsoft.com/office/drawing/2014/main" id="{02AF878B-34FF-6AC2-D9E1-E3511C984200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025" name="TextBox 31">
                <a:extLst>
                  <a:ext uri="{FF2B5EF4-FFF2-40B4-BE49-F238E27FC236}">
                    <a16:creationId xmlns:a16="http://schemas.microsoft.com/office/drawing/2014/main" id="{7190E643-E469-BF6A-45B2-B21453EA0412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59" name="TextBox 32">
              <a:extLst>
                <a:ext uri="{FF2B5EF4-FFF2-40B4-BE49-F238E27FC236}">
                  <a16:creationId xmlns:a16="http://schemas.microsoft.com/office/drawing/2014/main" id="{5C37C0BD-56B2-0684-2DF7-8FFE7069FDA2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60" name="Freeform 33">
              <a:extLst>
                <a:ext uri="{FF2B5EF4-FFF2-40B4-BE49-F238E27FC236}">
                  <a16:creationId xmlns:a16="http://schemas.microsoft.com/office/drawing/2014/main" id="{B6E83E6F-4851-BB46-009D-2396C717481B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71630" t="-280043" r="-81277" b="-208395"/>
              </a:stretch>
            </a:blipFill>
          </p:spPr>
        </p:sp>
        <p:sp>
          <p:nvSpPr>
            <p:cNvPr id="61" name="Freeform 34">
              <a:extLst>
                <a:ext uri="{FF2B5EF4-FFF2-40B4-BE49-F238E27FC236}">
                  <a16:creationId xmlns:a16="http://schemas.microsoft.com/office/drawing/2014/main" id="{BF5AA953-3379-5AE6-55B1-8DEB3D92D15F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71630" t="-433787" r="-81277" b="-147114"/>
              </a:stretch>
            </a:blipFill>
          </p:spPr>
        </p:sp>
        <p:sp>
          <p:nvSpPr>
            <p:cNvPr id="62" name="Freeform 35">
              <a:extLst>
                <a:ext uri="{FF2B5EF4-FFF2-40B4-BE49-F238E27FC236}">
                  <a16:creationId xmlns:a16="http://schemas.microsoft.com/office/drawing/2014/main" id="{14C93307-CDBD-EF1E-FB5D-BDBBF3751060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b="-5193"/>
              </a:stretch>
            </a:blipFill>
          </p:spPr>
        </p:sp>
        <p:sp>
          <p:nvSpPr>
            <p:cNvPr id="63" name="TextBox 36">
              <a:extLst>
                <a:ext uri="{FF2B5EF4-FFF2-40B4-BE49-F238E27FC236}">
                  <a16:creationId xmlns:a16="http://schemas.microsoft.com/office/drawing/2014/main" id="{D2F624B2-DDC4-5561-9F66-9501EC9D321F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pic>
        <p:nvPicPr>
          <p:cNvPr id="4" name="Imagem 3">
            <a:extLst>
              <a:ext uri="{FF2B5EF4-FFF2-40B4-BE49-F238E27FC236}">
                <a16:creationId xmlns:a16="http://schemas.microsoft.com/office/drawing/2014/main" id="{2180829A-C015-C9E4-5C91-064699956A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48" b="20645"/>
          <a:stretch>
            <a:fillRect/>
          </a:stretch>
        </p:blipFill>
        <p:spPr>
          <a:xfrm>
            <a:off x="9192201" y="3053768"/>
            <a:ext cx="4487197" cy="3000503"/>
          </a:xfrm>
          <a:prstGeom prst="rect">
            <a:avLst/>
          </a:prstGeom>
        </p:spPr>
      </p:pic>
      <p:sp>
        <p:nvSpPr>
          <p:cNvPr id="5" name="TextBox 7">
            <a:extLst>
              <a:ext uri="{FF2B5EF4-FFF2-40B4-BE49-F238E27FC236}">
                <a16:creationId xmlns:a16="http://schemas.microsoft.com/office/drawing/2014/main" id="{F6EB876E-2D40-42DD-1956-EA15463CC29D}"/>
              </a:ext>
            </a:extLst>
          </p:cNvPr>
          <p:cNvSpPr txBox="1"/>
          <p:nvPr/>
        </p:nvSpPr>
        <p:spPr>
          <a:xfrm>
            <a:off x="433656" y="7424402"/>
            <a:ext cx="3639138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96"/>
              </a:lnSpc>
              <a:spcBef>
                <a:spcPct val="0"/>
              </a:spcBef>
            </a:pPr>
            <a:r>
              <a:rPr lang="en-US" sz="1600" spc="-40" dirty="0" err="1">
                <a:solidFill>
                  <a:srgbClr val="154891"/>
                </a:solidFill>
                <a:latin typeface="Code Pro" panose="020B0604020202020204" charset="0"/>
                <a:ea typeface="Code Pro"/>
                <a:cs typeface="Code Pro"/>
                <a:sym typeface="Code Pro"/>
              </a:rPr>
              <a:t>Reunião</a:t>
            </a:r>
            <a:r>
              <a:rPr lang="en-US" sz="1600" spc="-40" dirty="0">
                <a:solidFill>
                  <a:srgbClr val="154891"/>
                </a:solidFill>
                <a:latin typeface="Code Pro" panose="020B0604020202020204" charset="0"/>
                <a:ea typeface="Code Pro"/>
                <a:cs typeface="Code Pro"/>
                <a:sym typeface="Code Pro"/>
              </a:rPr>
              <a:t> para </a:t>
            </a:r>
            <a:r>
              <a:rPr lang="en-US" sz="1600" spc="-40" dirty="0" err="1">
                <a:solidFill>
                  <a:srgbClr val="154891"/>
                </a:solidFill>
                <a:latin typeface="Code Pro" panose="020B0604020202020204" charset="0"/>
                <a:ea typeface="Code Pro"/>
                <a:cs typeface="Code Pro"/>
                <a:sym typeface="Code Pro"/>
              </a:rPr>
              <a:t>discussão</a:t>
            </a:r>
            <a:r>
              <a:rPr lang="en-US" sz="1600" spc="-40" dirty="0">
                <a:solidFill>
                  <a:srgbClr val="154891"/>
                </a:solidFill>
                <a:latin typeface="Code Pro" panose="020B0604020202020204" charset="0"/>
                <a:ea typeface="Code Pro"/>
                <a:cs typeface="Code Pro"/>
                <a:sym typeface="Code Pro"/>
              </a:rPr>
              <a:t> das </a:t>
            </a:r>
            <a:r>
              <a:rPr lang="en-US" sz="1600" spc="-40" dirty="0" err="1">
                <a:solidFill>
                  <a:srgbClr val="154891"/>
                </a:solidFill>
                <a:latin typeface="Code Pro" panose="020B0604020202020204" charset="0"/>
                <a:ea typeface="Code Pro"/>
                <a:cs typeface="Code Pro"/>
                <a:sym typeface="Code Pro"/>
              </a:rPr>
              <a:t>ações</a:t>
            </a:r>
            <a:r>
              <a:rPr lang="en-US" sz="1600" spc="-40" dirty="0">
                <a:solidFill>
                  <a:srgbClr val="154891"/>
                </a:solidFill>
                <a:latin typeface="Code Pro" panose="020B0604020202020204" charset="0"/>
                <a:ea typeface="Code Pro"/>
                <a:cs typeface="Code Pro"/>
                <a:sym typeface="Code Pro"/>
              </a:rPr>
              <a:t>.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E17A28C0-11BD-1CA7-0C04-6E5C44C46C27}"/>
              </a:ext>
            </a:extLst>
          </p:cNvPr>
          <p:cNvSpPr txBox="1"/>
          <p:nvPr/>
        </p:nvSpPr>
        <p:spPr>
          <a:xfrm>
            <a:off x="9566774" y="7680128"/>
            <a:ext cx="3738049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96"/>
              </a:lnSpc>
              <a:spcBef>
                <a:spcPct val="0"/>
              </a:spcBef>
            </a:pP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Apresentação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dos </a:t>
            </a: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projetos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e </a:t>
            </a: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ações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.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8434BE08-1706-3846-177E-A14C6E5BC9D6}"/>
              </a:ext>
            </a:extLst>
          </p:cNvPr>
          <p:cNvSpPr txBox="1"/>
          <p:nvPr/>
        </p:nvSpPr>
        <p:spPr>
          <a:xfrm>
            <a:off x="4616412" y="7424402"/>
            <a:ext cx="4411896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96"/>
              </a:lnSpc>
              <a:spcBef>
                <a:spcPct val="0"/>
              </a:spcBef>
            </a:pP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Apresentação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dos </a:t>
            </a: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projetos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e </a:t>
            </a: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ações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.</a:t>
            </a: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0DD8283F-2A72-1649-EDFC-C53D1BB19B1E}"/>
              </a:ext>
            </a:extLst>
          </p:cNvPr>
          <p:cNvSpPr txBox="1"/>
          <p:nvPr/>
        </p:nvSpPr>
        <p:spPr>
          <a:xfrm>
            <a:off x="385675" y="7005242"/>
            <a:ext cx="3803812" cy="2564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048"/>
              </a:lnSpc>
              <a:spcBef>
                <a:spcPct val="0"/>
              </a:spcBef>
            </a:pP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Reunião</a:t>
            </a:r>
            <a:r>
              <a:rPr lang="en-US" sz="1862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com </a:t>
            </a: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conselheiros</a:t>
            </a:r>
            <a:endParaRPr lang="en-US" sz="1862" dirty="0">
              <a:solidFill>
                <a:srgbClr val="154891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id="{0D45DAB0-979A-9DB2-FB00-8013BC9A554E}"/>
              </a:ext>
            </a:extLst>
          </p:cNvPr>
          <p:cNvSpPr txBox="1"/>
          <p:nvPr/>
        </p:nvSpPr>
        <p:spPr>
          <a:xfrm>
            <a:off x="9177045" y="7005242"/>
            <a:ext cx="4500230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48"/>
              </a:lnSpc>
              <a:spcBef>
                <a:spcPct val="0"/>
              </a:spcBef>
            </a:pP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Participação</a:t>
            </a:r>
            <a:r>
              <a:rPr lang="en-US" sz="1862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na</a:t>
            </a:r>
            <a:r>
              <a:rPr lang="en-US" sz="1862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sessão</a:t>
            </a:r>
            <a:r>
              <a:rPr lang="en-US" sz="1862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na</a:t>
            </a:r>
            <a:r>
              <a:rPr lang="en-US" sz="1862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câmara</a:t>
            </a:r>
            <a:r>
              <a:rPr lang="en-US" sz="1862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de </a:t>
            </a: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vereadores</a:t>
            </a:r>
            <a:endParaRPr lang="en-US" sz="1862" dirty="0">
              <a:solidFill>
                <a:srgbClr val="154891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21" name="TextBox 12">
            <a:extLst>
              <a:ext uri="{FF2B5EF4-FFF2-40B4-BE49-F238E27FC236}">
                <a16:creationId xmlns:a16="http://schemas.microsoft.com/office/drawing/2014/main" id="{86B5198C-A355-0278-5067-B0BC49B291FF}"/>
              </a:ext>
            </a:extLst>
          </p:cNvPr>
          <p:cNvSpPr txBox="1"/>
          <p:nvPr/>
        </p:nvSpPr>
        <p:spPr>
          <a:xfrm>
            <a:off x="4639230" y="7005242"/>
            <a:ext cx="4366261" cy="2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48"/>
              </a:lnSpc>
              <a:spcBef>
                <a:spcPct val="0"/>
              </a:spcBef>
            </a:pP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Reunião</a:t>
            </a:r>
            <a:r>
              <a:rPr lang="en-US" sz="1862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com a </a:t>
            </a: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prefeitura</a:t>
            </a:r>
            <a:endParaRPr lang="en-US" sz="1862" dirty="0">
              <a:solidFill>
                <a:srgbClr val="154891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25" name="Freeform 14">
            <a:extLst>
              <a:ext uri="{FF2B5EF4-FFF2-40B4-BE49-F238E27FC236}">
                <a16:creationId xmlns:a16="http://schemas.microsoft.com/office/drawing/2014/main" id="{34DB8127-1517-1EA3-7942-3E0CC47479C4}"/>
              </a:ext>
            </a:extLst>
          </p:cNvPr>
          <p:cNvSpPr/>
          <p:nvPr/>
        </p:nvSpPr>
        <p:spPr>
          <a:xfrm>
            <a:off x="1528907" y="5324692"/>
            <a:ext cx="1329175" cy="1329175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E46C0A"/>
          </a:solidFill>
        </p:spPr>
      </p:sp>
      <p:sp>
        <p:nvSpPr>
          <p:cNvPr id="26" name="Freeform 17">
            <a:extLst>
              <a:ext uri="{FF2B5EF4-FFF2-40B4-BE49-F238E27FC236}">
                <a16:creationId xmlns:a16="http://schemas.microsoft.com/office/drawing/2014/main" id="{D21C75FD-A8A1-43E3-9D0B-D3508CC3B79F}"/>
              </a:ext>
            </a:extLst>
          </p:cNvPr>
          <p:cNvSpPr/>
          <p:nvPr/>
        </p:nvSpPr>
        <p:spPr>
          <a:xfrm>
            <a:off x="10781077" y="5324692"/>
            <a:ext cx="1329175" cy="1329175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154891">
              <a:alpha val="98824"/>
            </a:srgbClr>
          </a:solidFill>
        </p:spPr>
      </p:sp>
      <p:sp>
        <p:nvSpPr>
          <p:cNvPr id="27" name="TextBox 18">
            <a:extLst>
              <a:ext uri="{FF2B5EF4-FFF2-40B4-BE49-F238E27FC236}">
                <a16:creationId xmlns:a16="http://schemas.microsoft.com/office/drawing/2014/main" id="{1AD365AB-2918-2388-9EA3-F143C2498677}"/>
              </a:ext>
            </a:extLst>
          </p:cNvPr>
          <p:cNvSpPr txBox="1"/>
          <p:nvPr/>
        </p:nvSpPr>
        <p:spPr>
          <a:xfrm>
            <a:off x="10943772" y="5365366"/>
            <a:ext cx="1079954" cy="1173412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262"/>
              </a:lnSpc>
            </a:pPr>
            <a:endParaRPr/>
          </a:p>
        </p:txBody>
      </p:sp>
      <p:sp>
        <p:nvSpPr>
          <p:cNvPr id="28" name="Freeform 20">
            <a:extLst>
              <a:ext uri="{FF2B5EF4-FFF2-40B4-BE49-F238E27FC236}">
                <a16:creationId xmlns:a16="http://schemas.microsoft.com/office/drawing/2014/main" id="{67BF3AD2-587B-C7C8-F4C8-45C03C4DA7C7}"/>
              </a:ext>
            </a:extLst>
          </p:cNvPr>
          <p:cNvSpPr/>
          <p:nvPr/>
        </p:nvSpPr>
        <p:spPr>
          <a:xfrm>
            <a:off x="6176278" y="5324692"/>
            <a:ext cx="1329175" cy="1329175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00B050"/>
          </a:solidFill>
        </p:spPr>
      </p:sp>
      <p:sp>
        <p:nvSpPr>
          <p:cNvPr id="29" name="TextBox 22">
            <a:extLst>
              <a:ext uri="{FF2B5EF4-FFF2-40B4-BE49-F238E27FC236}">
                <a16:creationId xmlns:a16="http://schemas.microsoft.com/office/drawing/2014/main" id="{E9DF8A43-DC50-7888-F4A0-BD2F7E941771}"/>
              </a:ext>
            </a:extLst>
          </p:cNvPr>
          <p:cNvSpPr txBox="1"/>
          <p:nvPr/>
        </p:nvSpPr>
        <p:spPr>
          <a:xfrm>
            <a:off x="6183406" y="5358112"/>
            <a:ext cx="1338056" cy="1115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411"/>
              </a:lnSpc>
            </a:pPr>
            <a:r>
              <a:rPr lang="en-US" sz="66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2</a:t>
            </a:r>
          </a:p>
        </p:txBody>
      </p:sp>
      <p:sp>
        <p:nvSpPr>
          <p:cNvPr id="30" name="TextBox 23">
            <a:extLst>
              <a:ext uri="{FF2B5EF4-FFF2-40B4-BE49-F238E27FC236}">
                <a16:creationId xmlns:a16="http://schemas.microsoft.com/office/drawing/2014/main" id="{2D0C7E21-B16A-A50E-96C1-702949A0CA3B}"/>
              </a:ext>
            </a:extLst>
          </p:cNvPr>
          <p:cNvSpPr txBox="1"/>
          <p:nvPr/>
        </p:nvSpPr>
        <p:spPr>
          <a:xfrm>
            <a:off x="1524466" y="5378154"/>
            <a:ext cx="1338056" cy="1115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411"/>
              </a:lnSpc>
            </a:pPr>
            <a:r>
              <a:rPr lang="en-US" sz="66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1</a:t>
            </a:r>
          </a:p>
        </p:txBody>
      </p:sp>
      <p:sp>
        <p:nvSpPr>
          <p:cNvPr id="31" name="TextBox 24">
            <a:extLst>
              <a:ext uri="{FF2B5EF4-FFF2-40B4-BE49-F238E27FC236}">
                <a16:creationId xmlns:a16="http://schemas.microsoft.com/office/drawing/2014/main" id="{E69F4CA5-50A6-751A-BA7F-E92350FC52D5}"/>
              </a:ext>
            </a:extLst>
          </p:cNvPr>
          <p:cNvSpPr txBox="1"/>
          <p:nvPr/>
        </p:nvSpPr>
        <p:spPr>
          <a:xfrm>
            <a:off x="10758132" y="5394483"/>
            <a:ext cx="1338056" cy="1115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411"/>
              </a:lnSpc>
            </a:pPr>
            <a:r>
              <a:rPr lang="en-US" sz="66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3</a:t>
            </a:r>
          </a:p>
        </p:txBody>
      </p:sp>
      <p:sp>
        <p:nvSpPr>
          <p:cNvPr id="32" name="TextBox 8">
            <a:extLst>
              <a:ext uri="{FF2B5EF4-FFF2-40B4-BE49-F238E27FC236}">
                <a16:creationId xmlns:a16="http://schemas.microsoft.com/office/drawing/2014/main" id="{1FDCD106-117D-BBF7-D4BB-642B66951B8B}"/>
              </a:ext>
            </a:extLst>
          </p:cNvPr>
          <p:cNvSpPr txBox="1"/>
          <p:nvPr/>
        </p:nvSpPr>
        <p:spPr>
          <a:xfrm>
            <a:off x="14176123" y="7426216"/>
            <a:ext cx="3738049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896"/>
              </a:lnSpc>
              <a:spcBef>
                <a:spcPct val="0"/>
              </a:spcBef>
            </a:pP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Reunião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para </a:t>
            </a: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alteração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</a:t>
            </a: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na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</a:t>
            </a:r>
            <a:r>
              <a:rPr lang="en-US" sz="1600" spc="-40" dirty="0" err="1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legislação</a:t>
            </a:r>
            <a:r>
              <a:rPr lang="en-US" sz="1600" spc="-40" dirty="0">
                <a:solidFill>
                  <a:srgbClr val="154891"/>
                </a:solidFill>
                <a:latin typeface="Code Pro"/>
                <a:ea typeface="Code Pro"/>
                <a:cs typeface="Code Pro"/>
                <a:sym typeface="Code Pro"/>
              </a:rPr>
              <a:t> municipal.</a:t>
            </a:r>
          </a:p>
        </p:txBody>
      </p:sp>
      <p:sp>
        <p:nvSpPr>
          <p:cNvPr id="33" name="TextBox 11">
            <a:extLst>
              <a:ext uri="{FF2B5EF4-FFF2-40B4-BE49-F238E27FC236}">
                <a16:creationId xmlns:a16="http://schemas.microsoft.com/office/drawing/2014/main" id="{0151E04A-2945-7D74-6A56-508C3892BC3C}"/>
              </a:ext>
            </a:extLst>
          </p:cNvPr>
          <p:cNvSpPr txBox="1"/>
          <p:nvPr/>
        </p:nvSpPr>
        <p:spPr>
          <a:xfrm>
            <a:off x="13795033" y="7007056"/>
            <a:ext cx="4500230" cy="2564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048"/>
              </a:lnSpc>
              <a:spcBef>
                <a:spcPct val="0"/>
              </a:spcBef>
            </a:pP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Reunião</a:t>
            </a:r>
            <a:r>
              <a:rPr lang="en-US" sz="1862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com </a:t>
            </a: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os</a:t>
            </a:r>
            <a:r>
              <a:rPr lang="en-US" sz="1862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1862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vereadores</a:t>
            </a:r>
            <a:endParaRPr lang="en-US" sz="1862" dirty="0">
              <a:solidFill>
                <a:srgbClr val="154891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34" name="Freeform 17">
            <a:extLst>
              <a:ext uri="{FF2B5EF4-FFF2-40B4-BE49-F238E27FC236}">
                <a16:creationId xmlns:a16="http://schemas.microsoft.com/office/drawing/2014/main" id="{A024EE15-5672-0A4D-4F37-615BA33E0EC5}"/>
              </a:ext>
            </a:extLst>
          </p:cNvPr>
          <p:cNvSpPr/>
          <p:nvPr/>
        </p:nvSpPr>
        <p:spPr>
          <a:xfrm>
            <a:off x="15399065" y="5326506"/>
            <a:ext cx="1329175" cy="1329175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E46C0A">
              <a:alpha val="98824"/>
            </a:srgbClr>
          </a:solidFill>
        </p:spPr>
      </p:sp>
      <p:sp>
        <p:nvSpPr>
          <p:cNvPr id="35" name="TextBox 18">
            <a:extLst>
              <a:ext uri="{FF2B5EF4-FFF2-40B4-BE49-F238E27FC236}">
                <a16:creationId xmlns:a16="http://schemas.microsoft.com/office/drawing/2014/main" id="{F94CA661-A981-BBAF-E1F7-43EB5EF69B3B}"/>
              </a:ext>
            </a:extLst>
          </p:cNvPr>
          <p:cNvSpPr txBox="1"/>
          <p:nvPr/>
        </p:nvSpPr>
        <p:spPr>
          <a:xfrm>
            <a:off x="15561760" y="5367180"/>
            <a:ext cx="1079954" cy="1173412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3262"/>
              </a:lnSpc>
            </a:pPr>
            <a:endParaRPr/>
          </a:p>
        </p:txBody>
      </p:sp>
      <p:sp>
        <p:nvSpPr>
          <p:cNvPr id="36" name="TextBox 24">
            <a:extLst>
              <a:ext uri="{FF2B5EF4-FFF2-40B4-BE49-F238E27FC236}">
                <a16:creationId xmlns:a16="http://schemas.microsoft.com/office/drawing/2014/main" id="{F087EEBE-23DB-5796-B506-8A4B37D93715}"/>
              </a:ext>
            </a:extLst>
          </p:cNvPr>
          <p:cNvSpPr txBox="1"/>
          <p:nvPr/>
        </p:nvSpPr>
        <p:spPr>
          <a:xfrm>
            <a:off x="15358167" y="5415487"/>
            <a:ext cx="1338056" cy="1115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411"/>
              </a:lnSpc>
            </a:pPr>
            <a:r>
              <a:rPr lang="en-US" sz="6600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36643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829F9-FED8-3F3E-C348-8DC70370A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9BEBBC2B-E492-2E94-FE8F-F8AE455ADA89}"/>
              </a:ext>
            </a:extLst>
          </p:cNvPr>
          <p:cNvSpPr txBox="1"/>
          <p:nvPr/>
        </p:nvSpPr>
        <p:spPr>
          <a:xfrm>
            <a:off x="4623695" y="406908"/>
            <a:ext cx="7933487" cy="1513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939"/>
              </a:lnSpc>
            </a:pPr>
            <a:r>
              <a:rPr lang="en-US" sz="5766" u="none" strike="noStrike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Certificação</a:t>
            </a:r>
            <a:r>
              <a:rPr lang="en-US" sz="5766" u="none" strike="noStrike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do </a:t>
            </a:r>
            <a:r>
              <a:rPr lang="en-US" sz="5766" u="none" strike="noStrike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pró-gestão</a:t>
            </a:r>
            <a:r>
              <a:rPr lang="en-US" sz="5766" u="none" strike="noStrike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5766" u="none" strike="noStrike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nivel</a:t>
            </a:r>
            <a:r>
              <a:rPr lang="en-US" sz="5766" u="none" strike="noStrike" dirty="0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 </a:t>
            </a:r>
            <a:r>
              <a:rPr lang="en-US" sz="5766" u="none" strike="noStrike" dirty="0" err="1">
                <a:solidFill>
                  <a:srgbClr val="154891"/>
                </a:solidFill>
                <a:latin typeface="Intro"/>
                <a:ea typeface="Intro"/>
                <a:cs typeface="Intro"/>
                <a:sym typeface="Intro"/>
              </a:rPr>
              <a:t>i</a:t>
            </a:r>
            <a:endParaRPr lang="en-US" sz="5766" u="none" strike="noStrike" dirty="0">
              <a:solidFill>
                <a:srgbClr val="154891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C0F957D6-25EE-1F40-9073-58D4D54768D4}"/>
              </a:ext>
            </a:extLst>
          </p:cNvPr>
          <p:cNvSpPr/>
          <p:nvPr/>
        </p:nvSpPr>
        <p:spPr>
          <a:xfrm>
            <a:off x="-22417" y="493651"/>
            <a:ext cx="1910111" cy="929969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036" name="Agrupar 1035">
            <a:extLst>
              <a:ext uri="{FF2B5EF4-FFF2-40B4-BE49-F238E27FC236}">
                <a16:creationId xmlns:a16="http://schemas.microsoft.com/office/drawing/2014/main" id="{D1051791-E7C7-6ED9-0540-F805A7037566}"/>
              </a:ext>
            </a:extLst>
          </p:cNvPr>
          <p:cNvGrpSpPr/>
          <p:nvPr/>
        </p:nvGrpSpPr>
        <p:grpSpPr>
          <a:xfrm>
            <a:off x="14284128" y="-1074742"/>
            <a:ext cx="4526827" cy="3538338"/>
            <a:chOff x="14284128" y="-1074742"/>
            <a:chExt cx="4526827" cy="3538338"/>
          </a:xfrm>
        </p:grpSpPr>
        <p:sp>
          <p:nvSpPr>
            <p:cNvPr id="1037" name="Corda 1036">
              <a:extLst>
                <a:ext uri="{FF2B5EF4-FFF2-40B4-BE49-F238E27FC236}">
                  <a16:creationId xmlns:a16="http://schemas.microsoft.com/office/drawing/2014/main" id="{AF54615E-1666-C25B-9CD9-6B52D3C1AB33}"/>
                </a:ext>
              </a:extLst>
            </p:cNvPr>
            <p:cNvSpPr/>
            <p:nvPr/>
          </p:nvSpPr>
          <p:spPr>
            <a:xfrm rot="17562029">
              <a:off x="14778373" y="-1568987"/>
              <a:ext cx="3538338" cy="4526827"/>
            </a:xfrm>
            <a:prstGeom prst="chord">
              <a:avLst/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pt-BR"/>
            </a:p>
          </p:txBody>
        </p:sp>
        <p:pic>
          <p:nvPicPr>
            <p:cNvPr id="1038" name="Imagem 1037">
              <a:extLst>
                <a:ext uri="{FF2B5EF4-FFF2-40B4-BE49-F238E27FC236}">
                  <a16:creationId xmlns:a16="http://schemas.microsoft.com/office/drawing/2014/main" id="{702DAC06-43DA-AA8F-8BB4-7F6A7EBE51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40380" y="506302"/>
              <a:ext cx="3258452" cy="1453216"/>
            </a:xfrm>
            <a:prstGeom prst="rect">
              <a:avLst/>
            </a:prstGeom>
          </p:spPr>
        </p:pic>
      </p:grpSp>
      <p:grpSp>
        <p:nvGrpSpPr>
          <p:cNvPr id="1039" name="Group 28">
            <a:extLst>
              <a:ext uri="{FF2B5EF4-FFF2-40B4-BE49-F238E27FC236}">
                <a16:creationId xmlns:a16="http://schemas.microsoft.com/office/drawing/2014/main" id="{E5829740-46C3-955B-6B7E-AABA8F12D51E}"/>
              </a:ext>
            </a:extLst>
          </p:cNvPr>
          <p:cNvGrpSpPr/>
          <p:nvPr/>
        </p:nvGrpSpPr>
        <p:grpSpPr>
          <a:xfrm>
            <a:off x="16565835" y="8653874"/>
            <a:ext cx="1532997" cy="1532997"/>
            <a:chOff x="0" y="0"/>
            <a:chExt cx="2465945" cy="2465945"/>
          </a:xfrm>
        </p:grpSpPr>
        <p:grpSp>
          <p:nvGrpSpPr>
            <p:cNvPr id="1040" name="Group 29">
              <a:extLst>
                <a:ext uri="{FF2B5EF4-FFF2-40B4-BE49-F238E27FC236}">
                  <a16:creationId xmlns:a16="http://schemas.microsoft.com/office/drawing/2014/main" id="{7969B9AE-8D76-8FF3-BFB1-A90806179E1D}"/>
                </a:ext>
              </a:extLst>
            </p:cNvPr>
            <p:cNvGrpSpPr/>
            <p:nvPr/>
          </p:nvGrpSpPr>
          <p:grpSpPr>
            <a:xfrm>
              <a:off x="0" y="0"/>
              <a:ext cx="2465945" cy="2465945"/>
              <a:chOff x="0" y="0"/>
              <a:chExt cx="812800" cy="812800"/>
            </a:xfrm>
          </p:grpSpPr>
          <p:sp>
            <p:nvSpPr>
              <p:cNvPr id="1046" name="Freeform 30">
                <a:extLst>
                  <a:ext uri="{FF2B5EF4-FFF2-40B4-BE49-F238E27FC236}">
                    <a16:creationId xmlns:a16="http://schemas.microsoft.com/office/drawing/2014/main" id="{9AFA9927-F056-9545-796A-2F5701F0EEE6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114C">
                      <a:alpha val="46000"/>
                    </a:srgbClr>
                  </a:gs>
                  <a:gs pos="100000">
                    <a:srgbClr val="364482">
                      <a:alpha val="46000"/>
                    </a:srgbClr>
                  </a:gs>
                </a:gsLst>
                <a:lin ang="2700000"/>
              </a:gradFill>
            </p:spPr>
          </p:sp>
          <p:sp>
            <p:nvSpPr>
              <p:cNvPr id="1047" name="TextBox 31">
                <a:extLst>
                  <a:ext uri="{FF2B5EF4-FFF2-40B4-BE49-F238E27FC236}">
                    <a16:creationId xmlns:a16="http://schemas.microsoft.com/office/drawing/2014/main" id="{F12C5D04-D74A-0584-DE34-7AEF673F3C86}"/>
                  </a:ext>
                </a:extLst>
              </p:cNvPr>
              <p:cNvSpPr txBox="1"/>
              <p:nvPr/>
            </p:nvSpPr>
            <p:spPr>
              <a:xfrm>
                <a:off x="76200" y="57150"/>
                <a:ext cx="660400" cy="679450"/>
              </a:xfrm>
              <a:prstGeom prst="rect">
                <a:avLst/>
              </a:prstGeom>
            </p:spPr>
            <p:txBody>
              <a:bodyPr lIns="19648" tIns="19648" rIns="19648" bIns="19648" rtlCol="0" anchor="ctr"/>
              <a:lstStyle/>
              <a:p>
                <a:pPr algn="ctr">
                  <a:lnSpc>
                    <a:spcPts val="525"/>
                  </a:lnSpc>
                </a:pPr>
                <a:endParaRPr/>
              </a:p>
            </p:txBody>
          </p:sp>
        </p:grpSp>
        <p:sp>
          <p:nvSpPr>
            <p:cNvPr id="1041" name="TextBox 32">
              <a:extLst>
                <a:ext uri="{FF2B5EF4-FFF2-40B4-BE49-F238E27FC236}">
                  <a16:creationId xmlns:a16="http://schemas.microsoft.com/office/drawing/2014/main" id="{57C487C8-9C70-3ECC-1BE2-164F9F404E82}"/>
                </a:ext>
              </a:extLst>
            </p:cNvPr>
            <p:cNvSpPr txBox="1"/>
            <p:nvPr/>
          </p:nvSpPr>
          <p:spPr>
            <a:xfrm>
              <a:off x="440157" y="1793793"/>
              <a:ext cx="1585630" cy="14996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781"/>
                </a:lnSpc>
              </a:pPr>
              <a:r>
                <a:rPr lang="en-US" sz="558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042" name="Freeform 33">
              <a:extLst>
                <a:ext uri="{FF2B5EF4-FFF2-40B4-BE49-F238E27FC236}">
                  <a16:creationId xmlns:a16="http://schemas.microsoft.com/office/drawing/2014/main" id="{1A2D1813-15BF-F0B7-BB96-3D47B6C9B08C}"/>
                </a:ext>
              </a:extLst>
            </p:cNvPr>
            <p:cNvSpPr/>
            <p:nvPr/>
          </p:nvSpPr>
          <p:spPr>
            <a:xfrm>
              <a:off x="520365" y="1281451"/>
              <a:ext cx="1461264" cy="278433"/>
            </a:xfrm>
            <a:custGeom>
              <a:avLst/>
              <a:gdLst/>
              <a:ahLst/>
              <a:cxnLst/>
              <a:rect l="l" t="t" r="r" b="b"/>
              <a:pathLst>
                <a:path w="1461264" h="278433">
                  <a:moveTo>
                    <a:pt x="0" y="0"/>
                  </a:moveTo>
                  <a:lnTo>
                    <a:pt x="1461264" y="0"/>
                  </a:lnTo>
                  <a:lnTo>
                    <a:pt x="1461264" y="278434"/>
                  </a:lnTo>
                  <a:lnTo>
                    <a:pt x="0" y="2784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1043" name="Freeform 34">
              <a:extLst>
                <a:ext uri="{FF2B5EF4-FFF2-40B4-BE49-F238E27FC236}">
                  <a16:creationId xmlns:a16="http://schemas.microsoft.com/office/drawing/2014/main" id="{5C061699-F022-8627-1BBB-D0F687B54C2C}"/>
                </a:ext>
              </a:extLst>
            </p:cNvPr>
            <p:cNvSpPr/>
            <p:nvPr/>
          </p:nvSpPr>
          <p:spPr>
            <a:xfrm>
              <a:off x="520365" y="1545511"/>
              <a:ext cx="1461264" cy="240623"/>
            </a:xfrm>
            <a:custGeom>
              <a:avLst/>
              <a:gdLst/>
              <a:ahLst/>
              <a:cxnLst/>
              <a:rect l="l" t="t" r="r" b="b"/>
              <a:pathLst>
                <a:path w="1461264" h="240623">
                  <a:moveTo>
                    <a:pt x="0" y="0"/>
                  </a:moveTo>
                  <a:lnTo>
                    <a:pt x="1461264" y="0"/>
                  </a:lnTo>
                  <a:lnTo>
                    <a:pt x="1461264" y="240624"/>
                  </a:lnTo>
                  <a:lnTo>
                    <a:pt x="0" y="24062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044" name="Freeform 35">
              <a:extLst>
                <a:ext uri="{FF2B5EF4-FFF2-40B4-BE49-F238E27FC236}">
                  <a16:creationId xmlns:a16="http://schemas.microsoft.com/office/drawing/2014/main" id="{C0A9BA23-816D-D002-5866-33EF9DE2B97B}"/>
                </a:ext>
              </a:extLst>
            </p:cNvPr>
            <p:cNvSpPr/>
            <p:nvPr/>
          </p:nvSpPr>
          <p:spPr>
            <a:xfrm>
              <a:off x="334532" y="335204"/>
              <a:ext cx="2052345" cy="1043794"/>
            </a:xfrm>
            <a:custGeom>
              <a:avLst/>
              <a:gdLst/>
              <a:ahLst/>
              <a:cxnLst/>
              <a:rect l="l" t="t" r="r" b="b"/>
              <a:pathLst>
                <a:path w="2052345" h="1043794">
                  <a:moveTo>
                    <a:pt x="0" y="0"/>
                  </a:moveTo>
                  <a:lnTo>
                    <a:pt x="2052345" y="0"/>
                  </a:lnTo>
                  <a:lnTo>
                    <a:pt x="2052345" y="1043794"/>
                  </a:lnTo>
                  <a:lnTo>
                    <a:pt x="0" y="104379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045" name="TextBox 36">
              <a:extLst>
                <a:ext uri="{FF2B5EF4-FFF2-40B4-BE49-F238E27FC236}">
                  <a16:creationId xmlns:a16="http://schemas.microsoft.com/office/drawing/2014/main" id="{4C80BEB9-BBD8-E0ED-C491-B20AF1345D6C}"/>
                </a:ext>
              </a:extLst>
            </p:cNvPr>
            <p:cNvSpPr txBox="1"/>
            <p:nvPr/>
          </p:nvSpPr>
          <p:spPr>
            <a:xfrm>
              <a:off x="534905" y="922994"/>
              <a:ext cx="716092" cy="3642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1850"/>
                </a:lnSpc>
              </a:pPr>
              <a:r>
                <a:rPr lang="en-US" sz="1321" spc="23" dirty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sp>
        <p:nvSpPr>
          <p:cNvPr id="3" name="CaixaDeTexto 2">
            <a:extLst>
              <a:ext uri="{FF2B5EF4-FFF2-40B4-BE49-F238E27FC236}">
                <a16:creationId xmlns:a16="http://schemas.microsoft.com/office/drawing/2014/main" id="{81B55F66-2670-020E-2694-077DF2AA2DF7}"/>
              </a:ext>
            </a:extLst>
          </p:cNvPr>
          <p:cNvSpPr txBox="1"/>
          <p:nvPr/>
        </p:nvSpPr>
        <p:spPr>
          <a:xfrm>
            <a:off x="8195848" y="3718883"/>
            <a:ext cx="9629352" cy="281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pt-BR" sz="2000" b="0" i="0" dirty="0">
                <a:solidFill>
                  <a:schemeClr val="tx2"/>
                </a:solidFill>
                <a:effectLst/>
                <a:latin typeface="Code Pro" panose="020B0604020202020204" charset="0"/>
              </a:rPr>
              <a:t>A conquista da certificação do Pró-Gestão é uma conquista de todos nós servidores municipais, aposentados e pensionistas de Duas Barras, pois representa a certeza de que o PREV caminha para o fortalecimento da Instituição, com uma prática de gestão que atende aos critérios de qualidade, responsabilidade, cumprimento das metas administrativas, financeiras e de transparência.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016FEDD-2B00-A5F0-465E-CF60199155DC}"/>
              </a:ext>
            </a:extLst>
          </p:cNvPr>
          <p:cNvSpPr txBox="1"/>
          <p:nvPr/>
        </p:nvSpPr>
        <p:spPr>
          <a:xfrm>
            <a:off x="8812544" y="7098262"/>
            <a:ext cx="839596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pt-BR" sz="2400" b="0" i="0" dirty="0">
                <a:solidFill>
                  <a:srgbClr val="E46C0A"/>
                </a:solidFill>
                <a:effectLst/>
                <a:latin typeface="Code Pro" panose="020B0604020202020204" charset="0"/>
              </a:rPr>
              <a:t>Vale ressaltar que essa conquista se deu pelo empenho de </a:t>
            </a:r>
            <a:r>
              <a:rPr lang="pt-BR" sz="2400" dirty="0">
                <a:solidFill>
                  <a:srgbClr val="E46C0A"/>
                </a:solidFill>
                <a:latin typeface="Code Pro" panose="020B0604020202020204" charset="0"/>
              </a:rPr>
              <a:t>toda</a:t>
            </a:r>
            <a:r>
              <a:rPr lang="pt-BR" sz="2400" b="0" i="0" dirty="0">
                <a:solidFill>
                  <a:srgbClr val="E46C0A"/>
                </a:solidFill>
                <a:effectLst/>
                <a:latin typeface="Code Pro" panose="020B0604020202020204" charset="0"/>
              </a:rPr>
              <a:t> a equipe do PREV DB </a:t>
            </a:r>
            <a:endParaRPr lang="pt-BR" sz="2400" dirty="0">
              <a:solidFill>
                <a:srgbClr val="E46C0A"/>
              </a:solidFill>
              <a:latin typeface="Code Pro" panose="020B0604020202020204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F25390C9-1BCB-E631-8F22-7852D41FE823}"/>
              </a:ext>
            </a:extLst>
          </p:cNvPr>
          <p:cNvSpPr/>
          <p:nvPr/>
        </p:nvSpPr>
        <p:spPr>
          <a:xfrm>
            <a:off x="6320133" y="1427633"/>
            <a:ext cx="225855" cy="8469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154891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579FB83-8F83-9842-A6F4-A12A19679B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450" y="1996875"/>
            <a:ext cx="5397559" cy="7796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0A5B950D-DA39-515F-05AE-4B119014CB7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342" y="1198061"/>
            <a:ext cx="1344015" cy="189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113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720</Words>
  <Application>Microsoft Office PowerPoint</Application>
  <PresentationFormat>Personalizar</PresentationFormat>
  <Paragraphs>218</Paragraphs>
  <Slides>21</Slides>
  <Notes>9</Notes>
  <HiddenSlides>0</HiddenSlides>
  <MMClips>2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9" baseType="lpstr">
      <vt:lpstr>Code Pro Bold</vt:lpstr>
      <vt:lpstr>Code Pro</vt:lpstr>
      <vt:lpstr>Open Sans Extra Bold</vt:lpstr>
      <vt:lpstr>Arial</vt:lpstr>
      <vt:lpstr>Intro</vt:lpstr>
      <vt:lpstr>Calibri</vt:lpstr>
      <vt:lpstr>Bahnschrift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Modelo_Slide_XVIIICOngresso</dc:title>
  <cp:lastModifiedBy>Guilherme Matos</cp:lastModifiedBy>
  <cp:revision>115</cp:revision>
  <dcterms:created xsi:type="dcterms:W3CDTF">2006-08-16T00:00:00Z</dcterms:created>
  <dcterms:modified xsi:type="dcterms:W3CDTF">2025-06-15T19:35:40Z</dcterms:modified>
  <dc:identifier>DAGoN4hKEtU</dc:identifier>
</cp:coreProperties>
</file>